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87" r:id="rId2"/>
  </p:sldMasterIdLst>
  <p:notesMasterIdLst>
    <p:notesMasterId r:id="rId80"/>
  </p:notesMasterIdLst>
  <p:sldIdLst>
    <p:sldId id="1292" r:id="rId3"/>
    <p:sldId id="1610" r:id="rId4"/>
    <p:sldId id="1611" r:id="rId5"/>
    <p:sldId id="1612" r:id="rId6"/>
    <p:sldId id="1613" r:id="rId7"/>
    <p:sldId id="1614" r:id="rId8"/>
    <p:sldId id="1615" r:id="rId9"/>
    <p:sldId id="1718" r:id="rId10"/>
    <p:sldId id="1617" r:id="rId11"/>
    <p:sldId id="1618" r:id="rId12"/>
    <p:sldId id="1620" r:id="rId13"/>
    <p:sldId id="1619" r:id="rId14"/>
    <p:sldId id="1621" r:id="rId15"/>
    <p:sldId id="1622" r:id="rId16"/>
    <p:sldId id="1733" r:id="rId17"/>
    <p:sldId id="1719" r:id="rId18"/>
    <p:sldId id="1626" r:id="rId19"/>
    <p:sldId id="1627" r:id="rId20"/>
    <p:sldId id="1629" r:id="rId21"/>
    <p:sldId id="1630" r:id="rId22"/>
    <p:sldId id="1631" r:id="rId23"/>
    <p:sldId id="1632" r:id="rId24"/>
    <p:sldId id="1633" r:id="rId25"/>
    <p:sldId id="1725" r:id="rId26"/>
    <p:sldId id="1727" r:id="rId27"/>
    <p:sldId id="1726" r:id="rId28"/>
    <p:sldId id="1637" r:id="rId29"/>
    <p:sldId id="1638" r:id="rId30"/>
    <p:sldId id="1639" r:id="rId31"/>
    <p:sldId id="1640" r:id="rId32"/>
    <p:sldId id="1642" r:id="rId33"/>
    <p:sldId id="1644" r:id="rId34"/>
    <p:sldId id="1720" r:id="rId35"/>
    <p:sldId id="1728" r:id="rId36"/>
    <p:sldId id="1729" r:id="rId37"/>
    <p:sldId id="1730" r:id="rId38"/>
    <p:sldId id="1731" r:id="rId39"/>
    <p:sldId id="1732" r:id="rId40"/>
    <p:sldId id="1699" r:id="rId41"/>
    <p:sldId id="1700" r:id="rId42"/>
    <p:sldId id="1701" r:id="rId43"/>
    <p:sldId id="1703" r:id="rId44"/>
    <p:sldId id="1704" r:id="rId45"/>
    <p:sldId id="1706" r:id="rId46"/>
    <p:sldId id="1707" r:id="rId47"/>
    <p:sldId id="1708" r:id="rId48"/>
    <p:sldId id="1709" r:id="rId49"/>
    <p:sldId id="1710" r:id="rId50"/>
    <p:sldId id="1734" r:id="rId51"/>
    <p:sldId id="1735" r:id="rId52"/>
    <p:sldId id="1736" r:id="rId53"/>
    <p:sldId id="1737" r:id="rId54"/>
    <p:sldId id="1738" r:id="rId55"/>
    <p:sldId id="1721" r:id="rId56"/>
    <p:sldId id="1657" r:id="rId57"/>
    <p:sldId id="1658" r:id="rId58"/>
    <p:sldId id="1659" r:id="rId59"/>
    <p:sldId id="1660" r:id="rId60"/>
    <p:sldId id="1661" r:id="rId61"/>
    <p:sldId id="1723" r:id="rId62"/>
    <p:sldId id="1663" r:id="rId63"/>
    <p:sldId id="1664" r:id="rId64"/>
    <p:sldId id="1665" r:id="rId65"/>
    <p:sldId id="1722" r:id="rId66"/>
    <p:sldId id="1667" r:id="rId67"/>
    <p:sldId id="1668" r:id="rId68"/>
    <p:sldId id="1669" r:id="rId69"/>
    <p:sldId id="1670" r:id="rId70"/>
    <p:sldId id="1671" r:id="rId71"/>
    <p:sldId id="1672" r:id="rId72"/>
    <p:sldId id="1724" r:id="rId73"/>
    <p:sldId id="1674" r:id="rId74"/>
    <p:sldId id="1675" r:id="rId75"/>
    <p:sldId id="1717" r:id="rId76"/>
    <p:sldId id="1678" r:id="rId77"/>
    <p:sldId id="1683" r:id="rId78"/>
    <p:sldId id="1684" r:id="rId79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582C"/>
    <a:srgbClr val="008080"/>
    <a:srgbClr val="E48312"/>
    <a:srgbClr val="94A088"/>
    <a:srgbClr val="F0CDBC"/>
    <a:srgbClr val="0033CC"/>
    <a:srgbClr val="0000CC"/>
    <a:srgbClr val="7F7F7F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61" autoAdjust="0"/>
    <p:restoredTop sz="89744" autoAdjust="0"/>
  </p:normalViewPr>
  <p:slideViewPr>
    <p:cSldViewPr snapToGrid="0">
      <p:cViewPr varScale="1">
        <p:scale>
          <a:sx n="87" d="100"/>
          <a:sy n="87" d="100"/>
        </p:scale>
        <p:origin x="-72" y="-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247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presProps" Target="presProp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67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99F7B991-FBED-4023-97D0-19E631117DA6}" type="slidenum">
              <a:rPr lang="en-US" altLang="en-US"/>
              <a:pPr algn="r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r>
              <a:rPr lang="en-US" altLang="en-US" smtClean="0"/>
              <a:t>MK Oct 2009:  I removed “neuron = perceptron” from title since we do not use that term in the book.</a:t>
            </a:r>
          </a:p>
          <a:p>
            <a:r>
              <a:rPr lang="en-US" altLang="en-US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707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F39847-AAD2-4E39-A1CC-C8DA067C4ED2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MK: Note – different notation than used in book.  Will have to standardize notation.</a:t>
            </a:r>
          </a:p>
        </p:txBody>
      </p:sp>
    </p:spTree>
    <p:extLst>
      <p:ext uri="{BB962C8B-B14F-4D97-AF65-F5344CB8AC3E}">
        <p14:creationId xmlns:p14="http://schemas.microsoft.com/office/powerpoint/2010/main" val="2674777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68B61C-39C7-4B35-A3DB-D01F1F46AF94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89111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BF2246C-3FF4-41F3-B78D-4738705E878A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0743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30BE7F1-EDA5-4652-AC82-ED683B0C373B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8038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16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03526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E5951381-8F02-44E4-8F40-A340AA41C895}" type="slidenum">
              <a:rPr lang="en-US" altLang="en-US"/>
              <a:pPr algn="r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98885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7834260C-FF4F-47BF-974E-EABCABD7361D}" type="slidenum">
              <a:rPr lang="en-US" altLang="en-US"/>
              <a:pPr algn="r"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4196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39531F0-FC78-4DD8-B487-2ADE6C196E34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57798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68DC3B-C4F3-4395-9390-1AB7CB370CDF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51683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33808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D648F98-2E44-4128-9161-F82B6CA63869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3073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CE35317-6A1E-46AF-9034-7464149D27F7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40060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C652B6C-0D6F-41DC-8D7B-0A9332775209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21623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68DC3B-C4F3-4395-9390-1AB7CB370CDF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17062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68DC3B-C4F3-4395-9390-1AB7CB370CDF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86321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68DC3B-C4F3-4395-9390-1AB7CB370CDF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55962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E6EF42-A8C9-42D6-814F-3B9B643C44D5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3470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3C8208F-966E-4D0D-B1A7-79DCFF559790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00085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657B90-155C-482B-ADBE-46A9600210D0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076836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72C4140-25DB-4A5B-9D93-CA1EC02E51DB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51696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07847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8AF362E-09A4-47A2-9ACC-478A2A5052CB}" type="slidenum">
              <a:rPr lang="en-US" altLang="en-US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85716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DBDE0FE-F52B-4F96-BB1D-D064C6349E45}" type="slidenum">
              <a:rPr lang="en-US" altLang="en-US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23676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33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32524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9D1A67-642D-421C-B4C7-FF8C0A24D65E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7423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09E597-665F-4983-8711-19BF2E7BE4F2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122599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15C6596-E433-455E-9353-5B68D3ECE61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827002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A4E3939-9BE7-4730-A728-00580E84C1F6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87850"/>
            <a:ext cx="5607050" cy="4156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04064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E03731E-E1D8-4994-A136-B95BFC5B1F01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50229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4842F686-34EA-471F-B510-6FD46675BF36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39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Single feature is not enough</a:t>
            </a:r>
          </a:p>
          <a:p>
            <a:pPr eaLnBrk="1" hangingPunct="1"/>
            <a:r>
              <a:rPr lang="en-US" altLang="zh-CN" smtClean="0">
                <a:ea typeface="SimSun" pitchFamily="2" charset="-122"/>
              </a:rPr>
              <a:t>Complex data is difficult</a:t>
            </a:r>
          </a:p>
          <a:p>
            <a:pPr eaLnBrk="1" hangingPunct="1"/>
            <a:endParaRPr lang="en-US" altLang="zh-CN" smtClean="0">
              <a:ea typeface="SimSun" pitchFamily="2" charset="-122"/>
            </a:endParaRPr>
          </a:p>
          <a:p>
            <a:pPr eaLnBrk="1" hangingPunct="1"/>
            <a:r>
              <a:rPr lang="en-US" altLang="zh-CN" smtClean="0">
                <a:ea typeface="SimSun" pitchFamily="2" charset="-122"/>
              </a:rPr>
              <a:t>Background </a:t>
            </a:r>
          </a:p>
        </p:txBody>
      </p:sp>
    </p:spTree>
    <p:extLst>
      <p:ext uri="{BB962C8B-B14F-4D97-AF65-F5344CB8AC3E}">
        <p14:creationId xmlns:p14="http://schemas.microsoft.com/office/powerpoint/2010/main" val="4095743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4D66F200-C9ED-426F-BF1D-F9188FEB3891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40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Related work</a:t>
            </a:r>
          </a:p>
          <a:p>
            <a:pPr eaLnBrk="1" hangingPunct="1"/>
            <a:endParaRPr lang="en-US" altLang="zh-CN" smtClean="0">
              <a:ea typeface="SimSun" pitchFamily="2" charset="-122"/>
            </a:endParaRPr>
          </a:p>
          <a:p>
            <a:pPr eaLnBrk="1" hangingPunct="1"/>
            <a:r>
              <a:rPr lang="en-US" altLang="zh-CN" smtClean="0">
                <a:ea typeface="SimSun" pitchFamily="2" charset="-122"/>
              </a:rPr>
              <a:t>Major ones: good and problems: not confined to rule-based, most discriminative features, any classifier</a:t>
            </a:r>
          </a:p>
          <a:p>
            <a:pPr eaLnBrk="1" hangingPunct="1"/>
            <a:r>
              <a:rPr lang="en-US" altLang="zh-CN" smtClean="0">
                <a:ea typeface="SimSun" pitchFamily="2" charset="-122"/>
              </a:rPr>
              <a:t>Accurate</a:t>
            </a:r>
          </a:p>
          <a:p>
            <a:pPr eaLnBrk="1" hangingPunct="1"/>
            <a:r>
              <a:rPr lang="en-US" altLang="zh-CN" smtClean="0">
                <a:ea typeface="SimSun" pitchFamily="2" charset="-122"/>
              </a:rPr>
              <a:t>Emerging patterns</a:t>
            </a:r>
          </a:p>
          <a:p>
            <a:pPr eaLnBrk="1" hangingPunct="1"/>
            <a:r>
              <a:rPr lang="en-US" altLang="zh-CN" smtClean="0">
                <a:ea typeface="SimSun" pitchFamily="2" charset="-122"/>
              </a:rPr>
              <a:t>2 slides</a:t>
            </a:r>
          </a:p>
        </p:txBody>
      </p:sp>
    </p:spTree>
    <p:extLst>
      <p:ext uri="{BB962C8B-B14F-4D97-AF65-F5344CB8AC3E}">
        <p14:creationId xmlns:p14="http://schemas.microsoft.com/office/powerpoint/2010/main" val="3316987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D141AED1-90B7-4CE5-923F-EF29D40C9B30}" type="slidenum">
              <a:rPr lang="en-US" altLang="en-US"/>
              <a:pPr algn="r"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897381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B026268A-DB25-470D-86EB-A9C4A9B1E026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41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9556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B026268A-DB25-470D-86EB-A9C4A9B1E026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42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113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B026268A-DB25-470D-86EB-A9C4A9B1E026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43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22056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788993CE-1A1E-48C3-9374-16C3186C3AFE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44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48463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788993CE-1A1E-48C3-9374-16C3186C3AFE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45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01862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ea typeface="SimSun" pitchFamily="2" charset="-122"/>
              </a:rPr>
              <a:t>Some conclusion</a:t>
            </a:r>
          </a:p>
          <a:p>
            <a:endParaRPr lang="en-US" altLang="zh-CN" smtClean="0">
              <a:ea typeface="SimSun" pitchFamily="2" charset="-122"/>
            </a:endParaRPr>
          </a:p>
          <a:p>
            <a:r>
              <a:rPr lang="en-US" altLang="zh-CN" smtClean="0">
                <a:ea typeface="SimSun" pitchFamily="2" charset="-122"/>
              </a:rPr>
              <a:t>Info gain introduction</a:t>
            </a:r>
          </a:p>
        </p:txBody>
      </p:sp>
    </p:spTree>
    <p:extLst>
      <p:ext uri="{BB962C8B-B14F-4D97-AF65-F5344CB8AC3E}">
        <p14:creationId xmlns:p14="http://schemas.microsoft.com/office/powerpoint/2010/main" val="17064922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 txBox="1">
            <a:spLocks noGrp="1" noChangeArrowheads="1"/>
          </p:cNvSpPr>
          <p:nvPr/>
        </p:nvSpPr>
        <p:spPr bwMode="auto">
          <a:xfrm>
            <a:off x="3885579" y="8686489"/>
            <a:ext cx="2972421" cy="45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5" rIns="91428" bIns="45715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/>
            <a:fld id="{DD390FAC-F576-48D1-94F0-286EF3BEE90E}" type="slidenum">
              <a:rPr lang="en-US" altLang="en-US" sz="1200">
                <a:latin typeface="Times New Roman" pitchFamily="18" charset="0"/>
              </a:rPr>
              <a:pPr algn="r"/>
              <a:t>47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421" y="4344025"/>
            <a:ext cx="5485158" cy="41144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73467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 txBox="1">
            <a:spLocks noGrp="1" noChangeArrowheads="1"/>
          </p:cNvSpPr>
          <p:nvPr/>
        </p:nvSpPr>
        <p:spPr bwMode="auto">
          <a:xfrm>
            <a:off x="3885579" y="8686489"/>
            <a:ext cx="2972421" cy="45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5" rIns="91428" bIns="45715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/>
            <a:fld id="{D1017673-CC7A-42BF-9D3D-EF96018A651C}" type="slidenum">
              <a:rPr lang="en-US" altLang="en-US" sz="1200">
                <a:latin typeface="Times New Roman" pitchFamily="18" charset="0"/>
              </a:rPr>
              <a:pPr algn="r"/>
              <a:t>48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421" y="4344025"/>
            <a:ext cx="5485158" cy="41144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612329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359D25FF-F8B1-4DF6-9312-3E4FE9CEEBC1}" type="slidenum">
              <a:rPr lang="en-US" altLang="zh-CN" sz="1200">
                <a:solidFill>
                  <a:prstClr val="black"/>
                </a:solidFill>
                <a:latin typeface="Arial" pitchFamily="34" charset="0"/>
                <a:ea typeface="SimSun" pitchFamily="2" charset="-122"/>
              </a:rPr>
              <a:pPr eaLnBrk="1" hangingPunct="1"/>
              <a:t>49</a:t>
            </a:fld>
            <a:endParaRPr lang="en-US" altLang="zh-CN" sz="1200">
              <a:solidFill>
                <a:prstClr val="black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philosophy</a:t>
            </a:r>
          </a:p>
        </p:txBody>
      </p:sp>
    </p:spTree>
    <p:extLst>
      <p:ext uri="{BB962C8B-B14F-4D97-AF65-F5344CB8AC3E}">
        <p14:creationId xmlns:p14="http://schemas.microsoft.com/office/powerpoint/2010/main" val="27972743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359D25FF-F8B1-4DF6-9312-3E4FE9CEEBC1}" type="slidenum">
              <a:rPr lang="en-US" altLang="zh-CN" sz="1200">
                <a:solidFill>
                  <a:prstClr val="black"/>
                </a:solidFill>
                <a:latin typeface="Arial" pitchFamily="34" charset="0"/>
                <a:ea typeface="SimSun" pitchFamily="2" charset="-122"/>
              </a:rPr>
              <a:pPr eaLnBrk="1" hangingPunct="1"/>
              <a:t>50</a:t>
            </a:fld>
            <a:endParaRPr lang="en-US" altLang="zh-CN" sz="1200">
              <a:solidFill>
                <a:prstClr val="black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philosophy</a:t>
            </a:r>
          </a:p>
        </p:txBody>
      </p:sp>
    </p:spTree>
    <p:extLst>
      <p:ext uri="{BB962C8B-B14F-4D97-AF65-F5344CB8AC3E}">
        <p14:creationId xmlns:p14="http://schemas.microsoft.com/office/powerpoint/2010/main" val="1191000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1E8C328-180B-4C0B-96FB-88C01BF4F546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262151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54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812195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DCDA057-A07F-498D-8BAA-5C2D046C082D}" type="slidenum">
              <a:rPr lang="en-US" altLang="en-US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42729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A9DC6D-C4E2-405C-9F83-41BA83046168}" type="slidenum">
              <a:rPr lang="en-US" altLang="en-US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43256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72680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995337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F118B35-F898-4D00-ABD9-948C02138224}" type="slidenum">
              <a:rPr lang="en-US" altLang="en-US"/>
              <a:pPr>
                <a:spcBef>
                  <a:spcPct val="0"/>
                </a:spcBef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1233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60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324077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E569B1-8EB6-4A9C-939F-71414AB51F4D}" type="slidenum">
              <a:rPr lang="en-US" altLang="en-US"/>
              <a:pPr>
                <a:spcBef>
                  <a:spcPct val="0"/>
                </a:spcBef>
              </a:pPr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44874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28C39DC-50D6-43D2-86AF-BDFE5B300A57}" type="slidenum">
              <a:rPr lang="en-US" altLang="en-US"/>
              <a:pPr>
                <a:spcBef>
                  <a:spcPct val="0"/>
                </a:spcBef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22582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5EF5CE6-8843-46A2-9A8D-EDA0B72F668D}" type="slidenum">
              <a:rPr lang="en-US" altLang="en-US"/>
              <a:pPr>
                <a:spcBef>
                  <a:spcPct val="0"/>
                </a:spcBef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6173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77B61E8-4D47-4575-87C9-29AF0D18BA6E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411305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64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763471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729728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87408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2408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492560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857284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949730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71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835151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809060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97691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7F21E1-5EB6-441D-9A3F-E975CC977402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430495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77222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6606AAD6-0586-44DB-89FF-DDDF5F8DBCF1}" type="slidenum">
              <a:rPr lang="en-US" altLang="en-US"/>
              <a:pPr algn="r">
                <a:spcBef>
                  <a:spcPct val="0"/>
                </a:spcBef>
              </a:pPr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216486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05177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51867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960A13-669D-478E-A7AE-409E403DD97F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3610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38" rIns="91438" anchor="t" anchorCtr="0">
            <a:normAutofit/>
          </a:bodyPr>
          <a:lstStyle>
            <a:lvl1pPr marL="0" indent="0" algn="ctr">
              <a:buNone/>
              <a:defRPr sz="2800" cap="all" spc="200" baseline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230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93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20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031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35827" y="6492878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9B74239-73C9-4B55-8B1C-66BCA0FCF2F2}" type="datetime1">
              <a:rPr lang="en-US" smtClean="0">
                <a:solidFill>
                  <a:srgbClr val="000000"/>
                </a:solidFill>
              </a:rPr>
              <a:pPr defTabSz="457189"/>
              <a:t>11/15/2016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189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144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38" rIns="91438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1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8"/>
            <a:ext cx="2618511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/>
            </a:lvl1pPr>
          </a:lstStyle>
          <a:p>
            <a:pPr defTabSz="457189"/>
            <a:fld id="{CBBD38C9-86BE-42BA-90B7-7B0F222A966C}" type="datetime1">
              <a:rPr lang="en-US" smtClean="0">
                <a:solidFill>
                  <a:srgbClr val="000000"/>
                </a:solidFill>
              </a:rPr>
              <a:pPr defTabSz="457189"/>
              <a:t>11/15/2016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8"/>
            <a:ext cx="4648200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457189"/>
            <a:endParaRPr lang="en-US" dirty="0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189"/>
            <a:fld id="{4FAB73BC-B049-4115-A692-8D63A059BFB8}" type="slidenum">
              <a:rPr lang="en-US" dirty="0">
                <a:solidFill>
                  <a:srgbClr val="637052"/>
                </a:solidFill>
              </a:rPr>
              <a:pPr defTabSz="457189"/>
              <a:t>‹#›</a:t>
            </a:fld>
            <a:endParaRPr lang="en-US" dirty="0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901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371600"/>
            <a:ext cx="55372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46800" y="1371600"/>
            <a:ext cx="55372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4000500"/>
            <a:ext cx="55372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6800" y="4000500"/>
            <a:ext cx="55372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defTabSz="457189"/>
            <a:fld id="{45668CB6-4B1E-48EB-AAE6-F25414A8D44D}" type="datetime4">
              <a:rPr lang="en-US" altLang="en-US">
                <a:solidFill>
                  <a:srgbClr val="000000"/>
                </a:solidFill>
              </a:rPr>
              <a:pPr defTabSz="457189"/>
              <a:t>November 15, 2016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itchFamily="34" charset="0"/>
                <a:ea typeface="+mn-ea"/>
              </a:defRPr>
            </a:lvl1pPr>
          </a:lstStyle>
          <a:p>
            <a:pPr defTabSz="457189"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9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457189"/>
            <a:fld id="{71B0DE30-8397-4AE3-8EA8-214EB4B18E61}" type="slidenum">
              <a:rPr lang="en-US" altLang="en-US">
                <a:solidFill>
                  <a:srgbClr val="000000"/>
                </a:solidFill>
              </a:rPr>
              <a:pPr defTabSz="45718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91801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FFBA9-6F95-4F70-A0C1-45366D5DB750}" type="datetime4">
              <a:rPr lang="en-US"/>
              <a:pPr>
                <a:defRPr/>
              </a:pPr>
              <a:t>November 15, 2016</a:t>
            </a:fld>
            <a:endParaRPr lang="en-US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B0B6D57-B021-463B-8D62-09A83E2EE1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993140"/>
      </p:ext>
    </p:extLst>
  </p:cSld>
  <p:clrMapOvr>
    <a:masterClrMapping/>
  </p:clrMapOvr>
  <p:transition spd="med"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BBE72-F4A8-4AEF-B64A-D202B67876B5}" type="datetime4">
              <a:rPr lang="en-US"/>
              <a:pPr>
                <a:defRPr/>
              </a:pPr>
              <a:t>November 15, 2016</a:t>
            </a:fld>
            <a:endParaRPr lang="en-US"/>
          </a:p>
        </p:txBody>
      </p:sp>
      <p:sp>
        <p:nvSpPr>
          <p:cNvPr id="3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68426F2-5B58-40D3-B93A-1FBF49D4FF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6917932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9E63F-7A82-4237-8FB1-BC4AD324B6A5}" type="datetime4">
              <a:rPr lang="en-US"/>
              <a:pPr>
                <a:defRPr/>
              </a:pPr>
              <a:t>November 15, 2016</a:t>
            </a:fld>
            <a:endParaRPr lang="en-US"/>
          </a:p>
        </p:txBody>
      </p:sp>
      <p:sp>
        <p:nvSpPr>
          <p:cNvPr id="4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515A276-5F61-45F2-87B5-AC8C9BF062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8511358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46800" y="1371600"/>
            <a:ext cx="55372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46800" y="4000500"/>
            <a:ext cx="55372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0ED448-58B5-4285-BA29-C1375736F691}" type="datetime4">
              <a:rPr lang="en-US"/>
              <a:pPr>
                <a:defRPr/>
              </a:pPr>
              <a:t>November 15, 2016</a:t>
            </a:fld>
            <a:endParaRPr lang="en-US"/>
          </a:p>
        </p:txBody>
      </p:sp>
      <p:sp>
        <p:nvSpPr>
          <p:cNvPr id="7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8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058D1E2-AFCC-4A9C-AF3D-498404F14A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3725313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371600"/>
            <a:ext cx="55372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46800" y="1371600"/>
            <a:ext cx="55372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4000500"/>
            <a:ext cx="55372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6800" y="4000500"/>
            <a:ext cx="55372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5668CB6-4B1E-48EB-AAE6-F25414A8D44D}" type="datetime4">
              <a:rPr lang="en-US" altLang="en-US"/>
              <a:pPr/>
              <a:t>November 15, 2016</a:t>
            </a:fld>
            <a:endParaRPr lang="en-US" altLang="en-US"/>
          </a:p>
        </p:txBody>
      </p:sp>
      <p:sp>
        <p:nvSpPr>
          <p:cNvPr id="8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9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1B0DE30-8397-4AE3-8EA8-214EB4B18E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175499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38" rIns="91438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220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4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63" indent="-461963">
              <a:defRPr sz="2800"/>
            </a:lvl1pPr>
            <a:lvl2pPr marL="738188" indent="-538163">
              <a:defRPr sz="2800"/>
            </a:lvl2pPr>
            <a:lvl3pPr marL="858838" indent="-474663">
              <a:defRPr sz="2800"/>
            </a:lvl3pPr>
            <a:lvl4pPr marL="1144588" indent="-522288">
              <a:defRPr sz="2800"/>
            </a:lvl4pPr>
            <a:lvl5pPr marL="1376363" indent="-508000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331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81" r:id="rId3"/>
    <p:sldLayoutId id="2147483682" r:id="rId4"/>
    <p:sldLayoutId id="2147483683" r:id="rId5"/>
    <p:sldLayoutId id="2147483685" r:id="rId6"/>
    <p:sldLayoutId id="2147483686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4" y="286606"/>
            <a:ext cx="11369963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2"/>
            <a:ext cx="11406908" cy="520930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5"/>
            <a:ext cx="10668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13" indent="-3413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7306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96" indent="-300031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813" indent="-2905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74638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uc.edu/homes/hanj/pdf/kdd03_scalesvm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rnel-machines.org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6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27.e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emf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23.wmf"/><Relationship Id="rId10" Type="http://schemas.openxmlformats.org/officeDocument/2006/relationships/image" Target="../media/image24.wmf"/><Relationship Id="rId4" Type="http://schemas.openxmlformats.org/officeDocument/2006/relationships/oleObject" Target="../embeddings/oleObject8.bin"/><Relationship Id="rId9" Type="http://schemas.openxmlformats.org/officeDocument/2006/relationships/oleObject" Target="../embeddings/oleObject9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2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3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heckerman/tutorial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hanj.cs.illinois.edu/pdf/sdm16_jshang-dpclass.pdf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858"/>
            <a:ext cx="12192000" cy="995083"/>
          </a:xfrm>
        </p:spPr>
        <p:txBody>
          <a:bodyPr>
            <a:noAutofit/>
          </a:bodyPr>
          <a:lstStyle/>
          <a:p>
            <a:pPr algn="ctr" defTabSz="1219110"/>
            <a:r>
              <a:rPr lang="en-US" dirty="0" smtClean="0"/>
              <a:t>CS 412 Intro. to Data Mining</a:t>
            </a:r>
            <a:endParaRPr lang="en-US" b="1" spc="0" dirty="0">
              <a:solidFill>
                <a:prstClr val="black"/>
              </a:solidFill>
              <a:effectLst>
                <a:outerShdw blurRad="50800" dist="38100" dir="2700000" algn="tl" rotWithShape="0">
                  <a:scrgbClr r="0" g="0" b="0">
                    <a:alpha val="43000"/>
                  </a:scrgbClr>
                </a:outerShdw>
              </a:effectLst>
              <a:latin typeface="Abadi MT Condensed Extra Bold"/>
              <a:cs typeface="Abadi MT Condensed Extra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08725"/>
            <a:ext cx="12192000" cy="1039906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Chapter </a:t>
            </a:r>
            <a:r>
              <a:rPr lang="en-US" altLang="en-US" sz="3600" dirty="0" smtClean="0"/>
              <a:t>9 </a:t>
            </a:r>
            <a:r>
              <a:rPr lang="en-US" altLang="en-US" sz="3600" dirty="0"/>
              <a:t>: Advanced Frequent Pattern </a:t>
            </a:r>
            <a:r>
              <a:rPr lang="en-US" altLang="en-US" sz="3600" dirty="0" smtClean="0"/>
              <a:t>Mining</a:t>
            </a:r>
          </a:p>
          <a:p>
            <a:r>
              <a:rPr lang="en-US" dirty="0" smtClean="0"/>
              <a:t>Jiawei Han, Computer Science, Univ. Illinois at Urbana-Champaign, 2106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5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098"/>
          <p:cNvSpPr>
            <a:spLocks noGrp="1" noChangeArrowheads="1"/>
          </p:cNvSpPr>
          <p:nvPr>
            <p:ph type="title" idx="4294967295"/>
          </p:nvPr>
        </p:nvSpPr>
        <p:spPr>
          <a:xfrm>
            <a:off x="485775" y="47627"/>
            <a:ext cx="11001375" cy="941387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 smtClean="0"/>
              <a:t>Neuron: A Hidden/Output Layer Unit</a:t>
            </a:r>
            <a:r>
              <a:rPr lang="en-US" altLang="en-US" sz="4000" dirty="0"/>
              <a:t> </a:t>
            </a:r>
          </a:p>
        </p:txBody>
      </p:sp>
      <p:sp>
        <p:nvSpPr>
          <p:cNvPr id="12292" name="Rectangle 4099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1975" y="4821239"/>
            <a:ext cx="10925175" cy="189547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An </a:t>
            </a:r>
            <a:r>
              <a:rPr lang="en-US" altLang="en-US" i="1" dirty="0">
                <a:latin typeface="Calibri" panose="020F0502020204030204" pitchFamily="34" charset="0"/>
              </a:rPr>
              <a:t>n</a:t>
            </a:r>
            <a:r>
              <a:rPr lang="en-US" altLang="en-US" dirty="0">
                <a:latin typeface="Calibri" panose="020F0502020204030204" pitchFamily="34" charset="0"/>
              </a:rPr>
              <a:t>-dimensional input vector </a:t>
            </a:r>
            <a:r>
              <a:rPr lang="en-US" altLang="en-US" b="1" dirty="0">
                <a:latin typeface="Calibri" panose="020F0502020204030204" pitchFamily="34" charset="0"/>
                <a:ea typeface="HYGungSo-Bold" pitchFamily="18" charset="-127"/>
              </a:rPr>
              <a:t>x</a:t>
            </a:r>
            <a:r>
              <a:rPr lang="en-US" altLang="en-US" dirty="0">
                <a:latin typeface="Calibri" panose="020F0502020204030204" pitchFamily="34" charset="0"/>
              </a:rPr>
              <a:t> is mapped into variable y by means of the scalar product and a nonlinear function mapping</a:t>
            </a:r>
          </a:p>
          <a:p>
            <a:r>
              <a:rPr lang="en-US" altLang="en-US" dirty="0">
                <a:latin typeface="Calibri" panose="020F0502020204030204" pitchFamily="34" charset="0"/>
              </a:rPr>
              <a:t>The inputs to unit are outputs from the previous layer. They are multiplied by their corresponding weights to form a weighted sum, which is added to the bias associated with unit. Then a nonlinear activation function is applied to it.</a:t>
            </a:r>
          </a:p>
        </p:txBody>
      </p:sp>
      <p:grpSp>
        <p:nvGrpSpPr>
          <p:cNvPr id="12293" name="Group 42"/>
          <p:cNvGrpSpPr>
            <a:grpSpLocks/>
          </p:cNvGrpSpPr>
          <p:nvPr/>
        </p:nvGrpSpPr>
        <p:grpSpPr bwMode="auto">
          <a:xfrm>
            <a:off x="1562101" y="1209676"/>
            <a:ext cx="8991599" cy="3590925"/>
            <a:chOff x="210" y="768"/>
            <a:chExt cx="5502" cy="2262"/>
          </a:xfrm>
        </p:grpSpPr>
        <p:sp>
          <p:nvSpPr>
            <p:cNvPr id="12294" name="Rectangle 4101"/>
            <p:cNvSpPr>
              <a:spLocks noChangeArrowheads="1"/>
            </p:cNvSpPr>
            <p:nvPr/>
          </p:nvSpPr>
          <p:spPr bwMode="auto">
            <a:xfrm>
              <a:off x="3072" y="864"/>
              <a:ext cx="41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600">
                  <a:latin typeface="Symbol" panose="05050102010706020507" pitchFamily="18" charset="2"/>
                </a:rPr>
                <a:t>m</a:t>
              </a:r>
              <a:r>
                <a:rPr lang="en-US" altLang="en-US" sz="3600" i="1" baseline="-25000">
                  <a:latin typeface="Times New Roman" panose="02020603050405020304" pitchFamily="18" charset="0"/>
                </a:rPr>
                <a:t>k </a:t>
              </a:r>
            </a:p>
          </p:txBody>
        </p:sp>
        <p:sp>
          <p:nvSpPr>
            <p:cNvPr id="12295" name="Oval 4104"/>
            <p:cNvSpPr>
              <a:spLocks noChangeArrowheads="1"/>
            </p:cNvSpPr>
            <p:nvPr/>
          </p:nvSpPr>
          <p:spPr bwMode="auto">
            <a:xfrm>
              <a:off x="1180" y="810"/>
              <a:ext cx="480" cy="1584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2296" name="Oval 4105"/>
            <p:cNvSpPr>
              <a:spLocks noChangeArrowheads="1"/>
            </p:cNvSpPr>
            <p:nvPr/>
          </p:nvSpPr>
          <p:spPr bwMode="auto">
            <a:xfrm>
              <a:off x="356" y="801"/>
              <a:ext cx="478" cy="1582"/>
            </a:xfrm>
            <a:prstGeom prst="ellipse">
              <a:avLst/>
            </a:prstGeom>
            <a:solidFill>
              <a:srgbClr val="66FFFF"/>
            </a:solidFill>
            <a:ln w="12700">
              <a:solidFill>
                <a:srgbClr val="66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2297" name="Line 4106"/>
            <p:cNvSpPr>
              <a:spLocks noChangeShapeType="1"/>
            </p:cNvSpPr>
            <p:nvPr/>
          </p:nvSpPr>
          <p:spPr bwMode="auto">
            <a:xfrm>
              <a:off x="2661" y="1615"/>
              <a:ext cx="68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8" name="Rectangle 4107"/>
            <p:cNvSpPr>
              <a:spLocks noChangeArrowheads="1"/>
            </p:cNvSpPr>
            <p:nvPr/>
          </p:nvSpPr>
          <p:spPr bwMode="auto">
            <a:xfrm>
              <a:off x="3328" y="1373"/>
              <a:ext cx="515" cy="488"/>
            </a:xfrm>
            <a:prstGeom prst="rect">
              <a:avLst/>
            </a:prstGeom>
            <a:solidFill>
              <a:srgbClr val="00FF99"/>
            </a:solidFill>
            <a:ln w="12700">
              <a:solidFill>
                <a:srgbClr val="00FF99"/>
              </a:solidFill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4400" i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2299" name="Line 4108"/>
            <p:cNvSpPr>
              <a:spLocks noChangeShapeType="1"/>
            </p:cNvSpPr>
            <p:nvPr/>
          </p:nvSpPr>
          <p:spPr bwMode="auto">
            <a:xfrm>
              <a:off x="3851" y="1625"/>
              <a:ext cx="91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0" name="Rectangle 4109"/>
            <p:cNvSpPr>
              <a:spLocks noChangeArrowheads="1"/>
            </p:cNvSpPr>
            <p:nvPr/>
          </p:nvSpPr>
          <p:spPr bwMode="auto">
            <a:xfrm>
              <a:off x="1940" y="2506"/>
              <a:ext cx="910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weighted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sum</a:t>
              </a:r>
              <a:endParaRPr lang="en-US" altLang="en-US" sz="2400">
                <a:latin typeface="Calibri" panose="020F0502020204030204" pitchFamily="34" charset="0"/>
              </a:endParaRPr>
            </a:p>
          </p:txBody>
        </p:sp>
        <p:sp>
          <p:nvSpPr>
            <p:cNvPr id="12301" name="Rectangle 4110"/>
            <p:cNvSpPr>
              <a:spLocks noChangeArrowheads="1"/>
            </p:cNvSpPr>
            <p:nvPr/>
          </p:nvSpPr>
          <p:spPr bwMode="auto">
            <a:xfrm>
              <a:off x="210" y="2506"/>
              <a:ext cx="757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Input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vector </a:t>
              </a:r>
              <a:r>
                <a:rPr lang="en-US" altLang="en-US" sz="2400" b="1">
                  <a:latin typeface="Calibri" panose="020F0502020204030204" pitchFamily="34" charset="0"/>
                  <a:ea typeface="HYGungSo-Bold" pitchFamily="18" charset="-127"/>
                </a:rPr>
                <a:t>x</a:t>
              </a:r>
            </a:p>
          </p:txBody>
        </p:sp>
        <p:sp>
          <p:nvSpPr>
            <p:cNvPr id="12302" name="Rectangle 4111"/>
            <p:cNvSpPr>
              <a:spLocks noChangeArrowheads="1"/>
            </p:cNvSpPr>
            <p:nvPr/>
          </p:nvSpPr>
          <p:spPr bwMode="auto">
            <a:xfrm>
              <a:off x="4546" y="1584"/>
              <a:ext cx="80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output </a:t>
              </a:r>
              <a:r>
                <a:rPr lang="en-US" altLang="en-US" sz="2400" b="1" i="1">
                  <a:latin typeface="Calibri" panose="020F0502020204030204" pitchFamily="34" charset="0"/>
                </a:rPr>
                <a:t>y</a:t>
              </a:r>
              <a:endParaRPr lang="en-US" altLang="en-US" sz="2400" i="1">
                <a:latin typeface="Calibri" panose="020F0502020204030204" pitchFamily="34" charset="0"/>
              </a:endParaRPr>
            </a:p>
          </p:txBody>
        </p:sp>
        <p:sp>
          <p:nvSpPr>
            <p:cNvPr id="12303" name="Rectangle 4112"/>
            <p:cNvSpPr>
              <a:spLocks noChangeArrowheads="1"/>
            </p:cNvSpPr>
            <p:nvPr/>
          </p:nvSpPr>
          <p:spPr bwMode="auto">
            <a:xfrm>
              <a:off x="3098" y="2506"/>
              <a:ext cx="936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Activation</a:t>
              </a:r>
              <a:endParaRPr lang="en-US" altLang="en-US" sz="2400">
                <a:latin typeface="Calibri" panose="020F0502020204030204" pitchFamily="34" charset="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function</a:t>
              </a:r>
              <a:endParaRPr lang="en-US" altLang="en-US" sz="2400">
                <a:latin typeface="Calibri" panose="020F0502020204030204" pitchFamily="34" charset="0"/>
              </a:endParaRPr>
            </a:p>
          </p:txBody>
        </p:sp>
        <p:sp>
          <p:nvSpPr>
            <p:cNvPr id="12304" name="Oval 4113"/>
            <p:cNvSpPr>
              <a:spLocks noChangeArrowheads="1"/>
            </p:cNvSpPr>
            <p:nvPr/>
          </p:nvSpPr>
          <p:spPr bwMode="auto">
            <a:xfrm>
              <a:off x="2719" y="798"/>
              <a:ext cx="401" cy="402"/>
            </a:xfrm>
            <a:prstGeom prst="ellipse">
              <a:avLst/>
            </a:prstGeom>
            <a:solidFill>
              <a:srgbClr val="00FFCC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2305" name="Line 4114"/>
            <p:cNvSpPr>
              <a:spLocks noChangeShapeType="1"/>
            </p:cNvSpPr>
            <p:nvPr/>
          </p:nvSpPr>
          <p:spPr bwMode="auto">
            <a:xfrm flipH="1">
              <a:off x="2918" y="1200"/>
              <a:ext cx="10" cy="4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6" name="Rectangle 4115"/>
            <p:cNvSpPr>
              <a:spLocks noChangeArrowheads="1"/>
            </p:cNvSpPr>
            <p:nvPr/>
          </p:nvSpPr>
          <p:spPr bwMode="auto">
            <a:xfrm>
              <a:off x="990" y="2506"/>
              <a:ext cx="812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weight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vector </a:t>
              </a:r>
              <a:r>
                <a:rPr lang="en-US" altLang="en-US" sz="2400" b="1">
                  <a:latin typeface="Calibri" panose="020F0502020204030204" pitchFamily="34" charset="0"/>
                  <a:ea typeface="HYGungSo-Bold" pitchFamily="18" charset="-127"/>
                </a:rPr>
                <a:t>w</a:t>
              </a:r>
              <a:endParaRPr lang="en-US" altLang="en-US" sz="2400">
                <a:latin typeface="Calibri" panose="020F0502020204030204" pitchFamily="34" charset="0"/>
                <a:ea typeface="HYGungSo-Bold" pitchFamily="18" charset="-127"/>
              </a:endParaRPr>
            </a:p>
          </p:txBody>
        </p:sp>
        <p:sp>
          <p:nvSpPr>
            <p:cNvPr id="12307" name="Freeform 4116"/>
            <p:cNvSpPr>
              <a:spLocks/>
            </p:cNvSpPr>
            <p:nvPr/>
          </p:nvSpPr>
          <p:spPr bwMode="auto">
            <a:xfrm>
              <a:off x="2064" y="991"/>
              <a:ext cx="568" cy="1220"/>
            </a:xfrm>
            <a:custGeom>
              <a:avLst/>
              <a:gdLst>
                <a:gd name="T0" fmla="*/ 0 w 568"/>
                <a:gd name="T1" fmla="*/ 0 h 1220"/>
                <a:gd name="T2" fmla="*/ 0 w 568"/>
                <a:gd name="T3" fmla="*/ 1219 h 1220"/>
                <a:gd name="T4" fmla="*/ 254 w 568"/>
                <a:gd name="T5" fmla="*/ 1219 h 1220"/>
                <a:gd name="T6" fmla="*/ 567 w 568"/>
                <a:gd name="T7" fmla="*/ 632 h 1220"/>
                <a:gd name="T8" fmla="*/ 254 w 568"/>
                <a:gd name="T9" fmla="*/ 14 h 1220"/>
                <a:gd name="T10" fmla="*/ 0 w 568"/>
                <a:gd name="T11" fmla="*/ 0 h 12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8"/>
                <a:gd name="T19" fmla="*/ 0 h 1220"/>
                <a:gd name="T20" fmla="*/ 568 w 568"/>
                <a:gd name="T21" fmla="*/ 1220 h 12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8" h="1220">
                  <a:moveTo>
                    <a:pt x="0" y="0"/>
                  </a:moveTo>
                  <a:lnTo>
                    <a:pt x="0" y="1219"/>
                  </a:lnTo>
                  <a:lnTo>
                    <a:pt x="254" y="1219"/>
                  </a:lnTo>
                  <a:lnTo>
                    <a:pt x="567" y="632"/>
                  </a:lnTo>
                  <a:lnTo>
                    <a:pt x="254" y="14"/>
                  </a:lnTo>
                  <a:lnTo>
                    <a:pt x="0" y="0"/>
                  </a:lnTo>
                </a:path>
              </a:pathLst>
            </a:custGeom>
            <a:solidFill>
              <a:srgbClr val="99CC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8" name="Rectangle 4117"/>
            <p:cNvSpPr>
              <a:spLocks noChangeArrowheads="1"/>
            </p:cNvSpPr>
            <p:nvPr/>
          </p:nvSpPr>
          <p:spPr bwMode="auto">
            <a:xfrm>
              <a:off x="2116" y="1387"/>
              <a:ext cx="32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600">
                  <a:latin typeface="Symbol" panose="05050102010706020507" pitchFamily="18" charset="2"/>
                </a:rPr>
                <a:t>å</a:t>
              </a:r>
            </a:p>
          </p:txBody>
        </p:sp>
        <p:sp>
          <p:nvSpPr>
            <p:cNvPr id="12309" name="Line 4118"/>
            <p:cNvSpPr>
              <a:spLocks noChangeShapeType="1"/>
            </p:cNvSpPr>
            <p:nvPr/>
          </p:nvSpPr>
          <p:spPr bwMode="auto">
            <a:xfrm>
              <a:off x="1643" y="1126"/>
              <a:ext cx="43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0" name="Rectangle 4119"/>
            <p:cNvSpPr>
              <a:spLocks noChangeArrowheads="1"/>
            </p:cNvSpPr>
            <p:nvPr/>
          </p:nvSpPr>
          <p:spPr bwMode="auto">
            <a:xfrm>
              <a:off x="1275" y="979"/>
              <a:ext cx="3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panose="02020603050405020304" pitchFamily="18" charset="0"/>
                </a:rPr>
                <a:t>w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2311" name="Line 4120"/>
            <p:cNvSpPr>
              <a:spLocks noChangeShapeType="1"/>
            </p:cNvSpPr>
            <p:nvPr/>
          </p:nvSpPr>
          <p:spPr bwMode="auto">
            <a:xfrm>
              <a:off x="817" y="1126"/>
              <a:ext cx="43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2" name="Line 4121"/>
            <p:cNvSpPr>
              <a:spLocks noChangeShapeType="1"/>
            </p:cNvSpPr>
            <p:nvPr/>
          </p:nvSpPr>
          <p:spPr bwMode="auto">
            <a:xfrm>
              <a:off x="1634" y="1482"/>
              <a:ext cx="43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3" name="Rectangle 4122"/>
            <p:cNvSpPr>
              <a:spLocks noChangeArrowheads="1"/>
            </p:cNvSpPr>
            <p:nvPr/>
          </p:nvSpPr>
          <p:spPr bwMode="auto">
            <a:xfrm>
              <a:off x="1266" y="1335"/>
              <a:ext cx="3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panose="02020603050405020304" pitchFamily="18" charset="0"/>
                </a:rPr>
                <a:t>w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314" name="Line 4123"/>
            <p:cNvSpPr>
              <a:spLocks noChangeShapeType="1"/>
            </p:cNvSpPr>
            <p:nvPr/>
          </p:nvSpPr>
          <p:spPr bwMode="auto">
            <a:xfrm>
              <a:off x="808" y="1482"/>
              <a:ext cx="43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5" name="Line 4124"/>
            <p:cNvSpPr>
              <a:spLocks noChangeShapeType="1"/>
            </p:cNvSpPr>
            <p:nvPr/>
          </p:nvSpPr>
          <p:spPr bwMode="auto">
            <a:xfrm>
              <a:off x="1633" y="2066"/>
              <a:ext cx="43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6" name="Rectangle 4125"/>
            <p:cNvSpPr>
              <a:spLocks noChangeArrowheads="1"/>
            </p:cNvSpPr>
            <p:nvPr/>
          </p:nvSpPr>
          <p:spPr bwMode="auto">
            <a:xfrm>
              <a:off x="1265" y="1919"/>
              <a:ext cx="3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panose="02020603050405020304" pitchFamily="18" charset="0"/>
                </a:rPr>
                <a:t>w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12317" name="Line 4126"/>
            <p:cNvSpPr>
              <a:spLocks noChangeShapeType="1"/>
            </p:cNvSpPr>
            <p:nvPr/>
          </p:nvSpPr>
          <p:spPr bwMode="auto">
            <a:xfrm>
              <a:off x="807" y="2066"/>
              <a:ext cx="43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8" name="Rectangle 4127"/>
            <p:cNvSpPr>
              <a:spLocks noChangeArrowheads="1"/>
            </p:cNvSpPr>
            <p:nvPr/>
          </p:nvSpPr>
          <p:spPr bwMode="auto">
            <a:xfrm>
              <a:off x="433" y="951"/>
              <a:ext cx="26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panose="02020603050405020304" pitchFamily="18" charset="0"/>
                </a:rPr>
                <a:t>x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2319" name="Rectangle 4128"/>
            <p:cNvSpPr>
              <a:spLocks noChangeArrowheads="1"/>
            </p:cNvSpPr>
            <p:nvPr/>
          </p:nvSpPr>
          <p:spPr bwMode="auto">
            <a:xfrm>
              <a:off x="452" y="1326"/>
              <a:ext cx="26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panose="02020603050405020304" pitchFamily="18" charset="0"/>
                </a:rPr>
                <a:t>x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320" name="Rectangle 4129"/>
            <p:cNvSpPr>
              <a:spLocks noChangeArrowheads="1"/>
            </p:cNvSpPr>
            <p:nvPr/>
          </p:nvSpPr>
          <p:spPr bwMode="auto">
            <a:xfrm>
              <a:off x="471" y="1883"/>
              <a:ext cx="26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panose="02020603050405020304" pitchFamily="18" charset="0"/>
                </a:rPr>
                <a:t>x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n</a:t>
              </a:r>
            </a:p>
          </p:txBody>
        </p:sp>
        <p:grpSp>
          <p:nvGrpSpPr>
            <p:cNvPr id="12321" name="Group 41"/>
            <p:cNvGrpSpPr>
              <a:grpSpLocks/>
            </p:cNvGrpSpPr>
            <p:nvPr/>
          </p:nvGrpSpPr>
          <p:grpSpPr bwMode="auto">
            <a:xfrm>
              <a:off x="3360" y="2016"/>
              <a:ext cx="528" cy="384"/>
              <a:chOff x="3408" y="2352"/>
              <a:chExt cx="528" cy="384"/>
            </a:xfrm>
          </p:grpSpPr>
          <p:sp>
            <p:nvSpPr>
              <p:cNvPr id="12324" name="Rectangle 4130"/>
              <p:cNvSpPr>
                <a:spLocks noChangeArrowheads="1"/>
              </p:cNvSpPr>
              <p:nvPr/>
            </p:nvSpPr>
            <p:spPr bwMode="auto">
              <a:xfrm>
                <a:off x="3408" y="2352"/>
                <a:ext cx="528" cy="38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2325" name="Line 4131"/>
              <p:cNvSpPr>
                <a:spLocks noChangeShapeType="1"/>
              </p:cNvSpPr>
              <p:nvPr/>
            </p:nvSpPr>
            <p:spPr bwMode="auto">
              <a:xfrm>
                <a:off x="3408" y="2736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326" name="Line 4132"/>
              <p:cNvSpPr>
                <a:spLocks noChangeShapeType="1"/>
              </p:cNvSpPr>
              <p:nvPr/>
            </p:nvSpPr>
            <p:spPr bwMode="auto">
              <a:xfrm flipV="1">
                <a:off x="3648" y="235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327" name="Line 4133"/>
              <p:cNvSpPr>
                <a:spLocks noChangeShapeType="1"/>
              </p:cNvSpPr>
              <p:nvPr/>
            </p:nvSpPr>
            <p:spPr bwMode="auto">
              <a:xfrm>
                <a:off x="3648" y="2352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aphicFrame>
          <p:nvGraphicFramePr>
            <p:cNvPr id="12322" name="Object 4134"/>
            <p:cNvGraphicFramePr>
              <a:graphicFrameLocks noChangeAspect="1"/>
            </p:cNvGraphicFramePr>
            <p:nvPr/>
          </p:nvGraphicFramePr>
          <p:xfrm>
            <a:off x="4224" y="2016"/>
            <a:ext cx="1488" cy="7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07" name="Equation" r:id="rId4" imgW="1371600" imgH="660400" progId="Equation.3">
                    <p:embed/>
                  </p:oleObj>
                </mc:Choice>
                <mc:Fallback>
                  <p:oleObj name="Equation" r:id="rId4" imgW="1371600" imgH="660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2016"/>
                          <a:ext cx="1488" cy="7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23" name="Text Box 43"/>
            <p:cNvSpPr txBox="1">
              <a:spLocks noChangeArrowheads="1"/>
            </p:cNvSpPr>
            <p:nvPr/>
          </p:nvSpPr>
          <p:spPr bwMode="auto">
            <a:xfrm>
              <a:off x="3024" y="768"/>
              <a:ext cx="4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alibri" panose="020F0502020204030204" pitchFamily="34" charset="0"/>
                </a:rPr>
                <a:t>bias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34305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099"/>
            <a:ext cx="12192000" cy="963613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A Multi-Layer Feed-Forward Neural Network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08802" y="1485900"/>
            <a:ext cx="6083412" cy="5049838"/>
            <a:chOff x="1927977" y="1600200"/>
            <a:chExt cx="6083412" cy="5049838"/>
          </a:xfrm>
        </p:grpSpPr>
        <p:grpSp>
          <p:nvGrpSpPr>
            <p:cNvPr id="14340" name="Group 3"/>
            <p:cNvGrpSpPr>
              <a:grpSpLocks/>
            </p:cNvGrpSpPr>
            <p:nvPr/>
          </p:nvGrpSpPr>
          <p:grpSpPr bwMode="auto">
            <a:xfrm>
              <a:off x="3962400" y="1701800"/>
              <a:ext cx="3409950" cy="4948238"/>
              <a:chOff x="1536" y="1072"/>
              <a:chExt cx="2148" cy="3117"/>
            </a:xfrm>
          </p:grpSpPr>
          <p:sp>
            <p:nvSpPr>
              <p:cNvPr id="14349" name="Oval 4"/>
              <p:cNvSpPr>
                <a:spLocks noChangeArrowheads="1"/>
              </p:cNvSpPr>
              <p:nvPr/>
            </p:nvSpPr>
            <p:spPr bwMode="auto">
              <a:xfrm>
                <a:off x="1730" y="1625"/>
                <a:ext cx="340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0" name="Oval 5"/>
              <p:cNvSpPr>
                <a:spLocks noChangeArrowheads="1"/>
              </p:cNvSpPr>
              <p:nvPr/>
            </p:nvSpPr>
            <p:spPr bwMode="auto">
              <a:xfrm>
                <a:off x="2430" y="1642"/>
                <a:ext cx="340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1" name="Oval 6"/>
              <p:cNvSpPr>
                <a:spLocks noChangeArrowheads="1"/>
              </p:cNvSpPr>
              <p:nvPr/>
            </p:nvSpPr>
            <p:spPr bwMode="auto">
              <a:xfrm>
                <a:off x="3094" y="1642"/>
                <a:ext cx="340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2" name="Oval 7"/>
              <p:cNvSpPr>
                <a:spLocks noChangeArrowheads="1"/>
              </p:cNvSpPr>
              <p:nvPr/>
            </p:nvSpPr>
            <p:spPr bwMode="auto">
              <a:xfrm>
                <a:off x="2449" y="2432"/>
                <a:ext cx="339" cy="31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3" name="Oval 8"/>
              <p:cNvSpPr>
                <a:spLocks noChangeArrowheads="1"/>
              </p:cNvSpPr>
              <p:nvPr/>
            </p:nvSpPr>
            <p:spPr bwMode="auto">
              <a:xfrm>
                <a:off x="3344" y="2432"/>
                <a:ext cx="340" cy="31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4" name="Oval 9"/>
              <p:cNvSpPr>
                <a:spLocks noChangeArrowheads="1"/>
              </p:cNvSpPr>
              <p:nvPr/>
            </p:nvSpPr>
            <p:spPr bwMode="auto">
              <a:xfrm>
                <a:off x="1536" y="2448"/>
                <a:ext cx="340" cy="31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5" name="Oval 10"/>
              <p:cNvSpPr>
                <a:spLocks noChangeArrowheads="1"/>
              </p:cNvSpPr>
              <p:nvPr/>
            </p:nvSpPr>
            <p:spPr bwMode="auto">
              <a:xfrm>
                <a:off x="2055" y="3288"/>
                <a:ext cx="339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6" name="Oval 11"/>
              <p:cNvSpPr>
                <a:spLocks noChangeArrowheads="1"/>
              </p:cNvSpPr>
              <p:nvPr/>
            </p:nvSpPr>
            <p:spPr bwMode="auto">
              <a:xfrm>
                <a:off x="2897" y="3269"/>
                <a:ext cx="339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7" name="Line 12"/>
              <p:cNvSpPr>
                <a:spLocks noChangeShapeType="1"/>
              </p:cNvSpPr>
              <p:nvPr/>
            </p:nvSpPr>
            <p:spPr bwMode="auto">
              <a:xfrm flipH="1" flipV="1">
                <a:off x="1768" y="2781"/>
                <a:ext cx="320" cy="53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8" name="Line 13"/>
              <p:cNvSpPr>
                <a:spLocks noChangeShapeType="1"/>
              </p:cNvSpPr>
              <p:nvPr/>
            </p:nvSpPr>
            <p:spPr bwMode="auto">
              <a:xfrm flipV="1">
                <a:off x="2217" y="2732"/>
                <a:ext cx="303" cy="55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9" name="Line 14"/>
              <p:cNvSpPr>
                <a:spLocks noChangeShapeType="1"/>
              </p:cNvSpPr>
              <p:nvPr/>
            </p:nvSpPr>
            <p:spPr bwMode="auto">
              <a:xfrm flipV="1">
                <a:off x="2358" y="2715"/>
                <a:ext cx="1022" cy="61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0" name="Line 15"/>
              <p:cNvSpPr>
                <a:spLocks noChangeShapeType="1"/>
              </p:cNvSpPr>
              <p:nvPr/>
            </p:nvSpPr>
            <p:spPr bwMode="auto">
              <a:xfrm flipH="1" flipV="1">
                <a:off x="1875" y="2714"/>
                <a:ext cx="1020" cy="5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1" name="Line 16"/>
              <p:cNvSpPr>
                <a:spLocks noChangeShapeType="1"/>
              </p:cNvSpPr>
              <p:nvPr/>
            </p:nvSpPr>
            <p:spPr bwMode="auto">
              <a:xfrm flipH="1" flipV="1">
                <a:off x="2735" y="2765"/>
                <a:ext cx="322" cy="50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2" name="Line 17"/>
              <p:cNvSpPr>
                <a:spLocks noChangeShapeType="1"/>
              </p:cNvSpPr>
              <p:nvPr/>
            </p:nvSpPr>
            <p:spPr bwMode="auto">
              <a:xfrm flipV="1">
                <a:off x="3219" y="2799"/>
                <a:ext cx="287" cy="46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3" name="Line 18"/>
              <p:cNvSpPr>
                <a:spLocks noChangeShapeType="1"/>
              </p:cNvSpPr>
              <p:nvPr/>
            </p:nvSpPr>
            <p:spPr bwMode="auto">
              <a:xfrm flipV="1">
                <a:off x="1606" y="1943"/>
                <a:ext cx="268" cy="51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4" name="Line 19"/>
              <p:cNvSpPr>
                <a:spLocks noChangeShapeType="1"/>
              </p:cNvSpPr>
              <p:nvPr/>
            </p:nvSpPr>
            <p:spPr bwMode="auto">
              <a:xfrm flipV="1">
                <a:off x="1767" y="1940"/>
                <a:ext cx="787" cy="50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5" name="Line 20"/>
              <p:cNvSpPr>
                <a:spLocks noChangeShapeType="1"/>
              </p:cNvSpPr>
              <p:nvPr/>
            </p:nvSpPr>
            <p:spPr bwMode="auto">
              <a:xfrm flipV="1">
                <a:off x="1858" y="1959"/>
                <a:ext cx="1380" cy="50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6" name="Line 21"/>
              <p:cNvSpPr>
                <a:spLocks noChangeShapeType="1"/>
              </p:cNvSpPr>
              <p:nvPr/>
            </p:nvSpPr>
            <p:spPr bwMode="auto">
              <a:xfrm flipH="1" flipV="1">
                <a:off x="2017" y="1905"/>
                <a:ext cx="1342" cy="57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7" name="Line 22"/>
              <p:cNvSpPr>
                <a:spLocks noChangeShapeType="1"/>
              </p:cNvSpPr>
              <p:nvPr/>
            </p:nvSpPr>
            <p:spPr bwMode="auto">
              <a:xfrm flipH="1" flipV="1">
                <a:off x="3341" y="1940"/>
                <a:ext cx="197" cy="50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8" name="Line 23"/>
              <p:cNvSpPr>
                <a:spLocks noChangeShapeType="1"/>
              </p:cNvSpPr>
              <p:nvPr/>
            </p:nvSpPr>
            <p:spPr bwMode="auto">
              <a:xfrm flipH="1" flipV="1">
                <a:off x="2679" y="1990"/>
                <a:ext cx="734" cy="4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9" name="Line 24"/>
              <p:cNvSpPr>
                <a:spLocks noChangeShapeType="1"/>
              </p:cNvSpPr>
              <p:nvPr/>
            </p:nvSpPr>
            <p:spPr bwMode="auto">
              <a:xfrm flipH="1" flipV="1">
                <a:off x="1965" y="1960"/>
                <a:ext cx="537" cy="46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0" name="Line 25"/>
              <p:cNvSpPr>
                <a:spLocks noChangeShapeType="1"/>
              </p:cNvSpPr>
              <p:nvPr/>
            </p:nvSpPr>
            <p:spPr bwMode="auto">
              <a:xfrm flipV="1">
                <a:off x="2610" y="1977"/>
                <a:ext cx="0" cy="4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1" name="Line 26"/>
              <p:cNvSpPr>
                <a:spLocks noChangeShapeType="1"/>
              </p:cNvSpPr>
              <p:nvPr/>
            </p:nvSpPr>
            <p:spPr bwMode="auto">
              <a:xfrm flipV="1">
                <a:off x="2736" y="2011"/>
                <a:ext cx="501" cy="45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2" name="Line 27"/>
              <p:cNvSpPr>
                <a:spLocks noChangeShapeType="1"/>
              </p:cNvSpPr>
              <p:nvPr/>
            </p:nvSpPr>
            <p:spPr bwMode="auto">
              <a:xfrm flipV="1">
                <a:off x="2179" y="3604"/>
                <a:ext cx="0" cy="56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3" name="Line 28"/>
              <p:cNvSpPr>
                <a:spLocks noChangeShapeType="1"/>
              </p:cNvSpPr>
              <p:nvPr/>
            </p:nvSpPr>
            <p:spPr bwMode="auto">
              <a:xfrm flipV="1">
                <a:off x="3075" y="3621"/>
                <a:ext cx="0" cy="5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4" name="Line 29"/>
              <p:cNvSpPr>
                <a:spLocks noChangeShapeType="1"/>
              </p:cNvSpPr>
              <p:nvPr/>
            </p:nvSpPr>
            <p:spPr bwMode="auto">
              <a:xfrm flipV="1">
                <a:off x="1875" y="1088"/>
                <a:ext cx="0" cy="5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5" name="Line 30"/>
              <p:cNvSpPr>
                <a:spLocks noChangeShapeType="1"/>
              </p:cNvSpPr>
              <p:nvPr/>
            </p:nvSpPr>
            <p:spPr bwMode="auto">
              <a:xfrm flipV="1">
                <a:off x="2591" y="1072"/>
                <a:ext cx="0" cy="5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6" name="Line 31"/>
              <p:cNvSpPr>
                <a:spLocks noChangeShapeType="1"/>
              </p:cNvSpPr>
              <p:nvPr/>
            </p:nvSpPr>
            <p:spPr bwMode="auto">
              <a:xfrm flipV="1">
                <a:off x="3235" y="1072"/>
                <a:ext cx="0" cy="5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341" name="Rectangle 32"/>
            <p:cNvSpPr>
              <a:spLocks noChangeArrowheads="1"/>
            </p:cNvSpPr>
            <p:nvPr/>
          </p:nvSpPr>
          <p:spPr bwMode="auto">
            <a:xfrm>
              <a:off x="2067746" y="2514600"/>
              <a:ext cx="1800173" cy="400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/>
                <a:t>Output layer</a:t>
              </a:r>
              <a:endParaRPr lang="en-US" altLang="en-US" sz="2000"/>
            </a:p>
          </p:txBody>
        </p:sp>
        <p:sp>
          <p:nvSpPr>
            <p:cNvPr id="14342" name="Rectangle 33"/>
            <p:cNvSpPr>
              <a:spLocks noChangeArrowheads="1"/>
            </p:cNvSpPr>
            <p:nvPr/>
          </p:nvSpPr>
          <p:spPr bwMode="auto">
            <a:xfrm>
              <a:off x="2033689" y="5191125"/>
              <a:ext cx="1620636" cy="400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/>
                <a:t>Input layer</a:t>
              </a:r>
            </a:p>
          </p:txBody>
        </p:sp>
        <p:sp>
          <p:nvSpPr>
            <p:cNvPr id="14343" name="Rectangle 34"/>
            <p:cNvSpPr>
              <a:spLocks noChangeArrowheads="1"/>
            </p:cNvSpPr>
            <p:nvPr/>
          </p:nvSpPr>
          <p:spPr bwMode="auto">
            <a:xfrm>
              <a:off x="1927977" y="3946525"/>
              <a:ext cx="1814599" cy="400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/>
                <a:t>Hidden layer</a:t>
              </a:r>
              <a:endParaRPr lang="en-US" altLang="en-US" sz="2000"/>
            </a:p>
          </p:txBody>
        </p:sp>
        <p:sp>
          <p:nvSpPr>
            <p:cNvPr id="14344" name="Rectangle 35"/>
            <p:cNvSpPr>
              <a:spLocks noChangeArrowheads="1"/>
            </p:cNvSpPr>
            <p:nvPr/>
          </p:nvSpPr>
          <p:spPr bwMode="auto">
            <a:xfrm>
              <a:off x="1952625" y="1600200"/>
              <a:ext cx="1970091" cy="400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/>
                <a:t>Output vector</a:t>
              </a:r>
              <a:endParaRPr lang="en-US" altLang="en-US" sz="2000"/>
            </a:p>
          </p:txBody>
        </p:sp>
        <p:sp>
          <p:nvSpPr>
            <p:cNvPr id="14345" name="Rectangle 36"/>
            <p:cNvSpPr>
              <a:spLocks noChangeArrowheads="1"/>
            </p:cNvSpPr>
            <p:nvPr/>
          </p:nvSpPr>
          <p:spPr bwMode="auto">
            <a:xfrm>
              <a:off x="1967700" y="6076950"/>
              <a:ext cx="2135200" cy="400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/>
                <a:t>Input vector: </a:t>
              </a:r>
              <a:r>
                <a:rPr lang="en-US" altLang="en-US" sz="2000" b="1" i="1"/>
                <a:t>X</a:t>
              </a:r>
              <a:endParaRPr lang="en-US" altLang="en-US" sz="2000" b="1" i="1" baseline="-25000"/>
            </a:p>
          </p:txBody>
        </p:sp>
        <p:sp>
          <p:nvSpPr>
            <p:cNvPr id="14346" name="Rectangle 37"/>
            <p:cNvSpPr>
              <a:spLocks noChangeArrowheads="1"/>
            </p:cNvSpPr>
            <p:nvPr/>
          </p:nvSpPr>
          <p:spPr bwMode="auto">
            <a:xfrm>
              <a:off x="7504840" y="4521201"/>
              <a:ext cx="506549" cy="462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panose="02020603050405020304" pitchFamily="18" charset="0"/>
                </a:rPr>
                <a:t>w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ij</a:t>
              </a:r>
            </a:p>
          </p:txBody>
        </p:sp>
        <p:sp>
          <p:nvSpPr>
            <p:cNvPr id="14347" name="Freeform 38"/>
            <p:cNvSpPr>
              <a:spLocks/>
            </p:cNvSpPr>
            <p:nvPr/>
          </p:nvSpPr>
          <p:spPr bwMode="auto">
            <a:xfrm>
              <a:off x="6773864" y="4808539"/>
              <a:ext cx="611187" cy="160337"/>
            </a:xfrm>
            <a:custGeom>
              <a:avLst/>
              <a:gdLst>
                <a:gd name="T0" fmla="*/ 2147483647 w 385"/>
                <a:gd name="T1" fmla="*/ 0 h 101"/>
                <a:gd name="T2" fmla="*/ 2147483647 w 385"/>
                <a:gd name="T3" fmla="*/ 2147483647 h 101"/>
                <a:gd name="T4" fmla="*/ 2147483647 w 385"/>
                <a:gd name="T5" fmla="*/ 2147483647 h 101"/>
                <a:gd name="T6" fmla="*/ 2147483647 w 385"/>
                <a:gd name="T7" fmla="*/ 2147483647 h 101"/>
                <a:gd name="T8" fmla="*/ 2147483647 w 385"/>
                <a:gd name="T9" fmla="*/ 2147483647 h 101"/>
                <a:gd name="T10" fmla="*/ 2147483647 w 385"/>
                <a:gd name="T11" fmla="*/ 2147483647 h 101"/>
                <a:gd name="T12" fmla="*/ 2147483647 w 385"/>
                <a:gd name="T13" fmla="*/ 2147483647 h 101"/>
                <a:gd name="T14" fmla="*/ 2147483647 w 385"/>
                <a:gd name="T15" fmla="*/ 2147483647 h 101"/>
                <a:gd name="T16" fmla="*/ 2147483647 w 385"/>
                <a:gd name="T17" fmla="*/ 2147483647 h 101"/>
                <a:gd name="T18" fmla="*/ 2147483647 w 385"/>
                <a:gd name="T19" fmla="*/ 2147483647 h 101"/>
                <a:gd name="T20" fmla="*/ 2147483647 w 385"/>
                <a:gd name="T21" fmla="*/ 2147483647 h 101"/>
                <a:gd name="T22" fmla="*/ 2147483647 w 385"/>
                <a:gd name="T23" fmla="*/ 2147483647 h 101"/>
                <a:gd name="T24" fmla="*/ 0 w 385"/>
                <a:gd name="T25" fmla="*/ 2147483647 h 10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85"/>
                <a:gd name="T40" fmla="*/ 0 h 101"/>
                <a:gd name="T41" fmla="*/ 385 w 385"/>
                <a:gd name="T42" fmla="*/ 101 h 10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85" h="101">
                  <a:moveTo>
                    <a:pt x="384" y="0"/>
                  </a:moveTo>
                  <a:lnTo>
                    <a:pt x="313" y="5"/>
                  </a:lnTo>
                  <a:lnTo>
                    <a:pt x="254" y="15"/>
                  </a:lnTo>
                  <a:lnTo>
                    <a:pt x="230" y="25"/>
                  </a:lnTo>
                  <a:lnTo>
                    <a:pt x="213" y="30"/>
                  </a:lnTo>
                  <a:lnTo>
                    <a:pt x="201" y="40"/>
                  </a:lnTo>
                  <a:lnTo>
                    <a:pt x="195" y="50"/>
                  </a:lnTo>
                  <a:lnTo>
                    <a:pt x="189" y="60"/>
                  </a:lnTo>
                  <a:lnTo>
                    <a:pt x="177" y="70"/>
                  </a:lnTo>
                  <a:lnTo>
                    <a:pt x="160" y="75"/>
                  </a:lnTo>
                  <a:lnTo>
                    <a:pt x="136" y="85"/>
                  </a:lnTo>
                  <a:lnTo>
                    <a:pt x="71" y="95"/>
                  </a:lnTo>
                  <a:lnTo>
                    <a:pt x="0" y="1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14348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466775"/>
              </p:ext>
            </p:extLst>
          </p:nvPr>
        </p:nvGraphicFramePr>
        <p:xfrm>
          <a:off x="6332536" y="1920875"/>
          <a:ext cx="3705225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9" name="Equation" r:id="rId4" imgW="1726451" imgH="253890" progId="Equation.3">
                  <p:embed/>
                </p:oleObj>
              </mc:Choice>
              <mc:Fallback>
                <p:oleObj name="Equation" r:id="rId4" imgW="1726451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2536" y="1920875"/>
                        <a:ext cx="3705225" cy="5445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Picture 27" descr="https://upload.wikimedia.org/wikipedia/commons/thumb/4/46/Colored_neural_network.svg/296px-Colored_neural_network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763" y="2963862"/>
            <a:ext cx="382905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94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91440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How </a:t>
            </a:r>
            <a:r>
              <a:rPr lang="en-US" altLang="en-US" dirty="0" smtClean="0"/>
              <a:t>a </a:t>
            </a:r>
            <a:r>
              <a:rPr lang="en-US" altLang="en-US" dirty="0"/>
              <a:t>Multi-Layer Neural Network Works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1013" y="1104900"/>
            <a:ext cx="8986838" cy="56769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The </a:t>
            </a:r>
            <a:r>
              <a:rPr lang="en-US" altLang="en-US" sz="2400" b="1" dirty="0"/>
              <a:t>inputs</a:t>
            </a:r>
            <a:r>
              <a:rPr lang="en-US" altLang="en-US" sz="2400" dirty="0"/>
              <a:t> to the network correspond to the attributes measured for each training tuple </a:t>
            </a:r>
          </a:p>
          <a:p>
            <a:pPr eaLnBrk="1" hangingPunct="1"/>
            <a:r>
              <a:rPr lang="en-US" altLang="en-US" sz="2400" dirty="0"/>
              <a:t>Inputs are fed simultaneously into the units making up the </a:t>
            </a:r>
            <a:r>
              <a:rPr lang="en-US" altLang="en-US" sz="2400" b="1" dirty="0"/>
              <a:t>input layer</a:t>
            </a:r>
          </a:p>
          <a:p>
            <a:pPr eaLnBrk="1" hangingPunct="1"/>
            <a:r>
              <a:rPr lang="en-US" altLang="en-US" sz="2400" dirty="0"/>
              <a:t>They are then weighted and fed simultaneously to a </a:t>
            </a:r>
            <a:r>
              <a:rPr lang="en-US" altLang="en-US" sz="2400" b="1" dirty="0"/>
              <a:t>hidden layer</a:t>
            </a:r>
          </a:p>
          <a:p>
            <a:pPr eaLnBrk="1" hangingPunct="1"/>
            <a:r>
              <a:rPr lang="en-US" altLang="en-US" sz="2400" dirty="0"/>
              <a:t>The number of hidden layers is arbitrary, although usually only one </a:t>
            </a:r>
          </a:p>
          <a:p>
            <a:pPr eaLnBrk="1" hangingPunct="1"/>
            <a:r>
              <a:rPr lang="en-US" altLang="en-US" sz="2400" dirty="0"/>
              <a:t>The weighted outputs of the last hidden layer are input to units making up the </a:t>
            </a:r>
            <a:r>
              <a:rPr lang="en-US" altLang="en-US" sz="2400" b="1" dirty="0"/>
              <a:t>output layer</a:t>
            </a:r>
            <a:r>
              <a:rPr lang="en-US" altLang="en-US" sz="2400" dirty="0"/>
              <a:t>, which emits the network's prediction</a:t>
            </a:r>
          </a:p>
          <a:p>
            <a:pPr eaLnBrk="1" hangingPunct="1"/>
            <a:r>
              <a:rPr lang="en-US" altLang="en-US" sz="2400" dirty="0"/>
              <a:t>The network is </a:t>
            </a:r>
            <a:r>
              <a:rPr lang="en-US" altLang="en-US" sz="2400" b="1" dirty="0"/>
              <a:t>feed-forward</a:t>
            </a:r>
            <a:r>
              <a:rPr lang="en-US" altLang="en-US" sz="2400" dirty="0"/>
              <a:t>: None of the weights cycles back to an input unit or to an output unit of a previous layer</a:t>
            </a:r>
          </a:p>
          <a:p>
            <a:pPr eaLnBrk="1" hangingPunct="1"/>
            <a:r>
              <a:rPr lang="en-US" altLang="en-US" sz="2400" dirty="0"/>
              <a:t>From a statistical point of view, networks perform </a:t>
            </a:r>
            <a:r>
              <a:rPr lang="en-US" altLang="en-US" sz="2400" b="1" dirty="0"/>
              <a:t>nonlinear </a:t>
            </a:r>
            <a:r>
              <a:rPr lang="en-US" altLang="en-US" sz="2400" b="1" dirty="0" smtClean="0"/>
              <a:t>regression</a:t>
            </a:r>
            <a:endParaRPr lang="en-US" altLang="en-US" sz="2400" dirty="0" smtClean="0"/>
          </a:p>
          <a:p>
            <a:pPr lvl="1"/>
            <a:r>
              <a:rPr lang="en-US" altLang="en-US" sz="2400" dirty="0" smtClean="0"/>
              <a:t>Given </a:t>
            </a:r>
            <a:r>
              <a:rPr lang="en-US" altLang="en-US" sz="2400" dirty="0"/>
              <a:t>enough hidden units and enough training samples, they can closely approximate any function</a:t>
            </a:r>
          </a:p>
        </p:txBody>
      </p:sp>
      <p:pic>
        <p:nvPicPr>
          <p:cNvPr id="4" name="Picture 27" descr="https://upload.wikimedia.org/wikipedia/commons/thumb/4/46/Colored_neural_network.svg/296px-Colored_neural_network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50" y="1771648"/>
            <a:ext cx="3028950" cy="268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91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 smtClean="0"/>
              <a:t>Defining a Network Topology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1228725"/>
            <a:ext cx="10896600" cy="50292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Decide the </a:t>
            </a:r>
            <a:r>
              <a:rPr lang="en-US" altLang="en-US" sz="2400" b="1" dirty="0"/>
              <a:t>network </a:t>
            </a:r>
            <a:r>
              <a:rPr lang="en-US" altLang="en-US" sz="2400" b="1" dirty="0" smtClean="0"/>
              <a:t>topology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 smtClean="0"/>
              <a:t>Specify </a:t>
            </a:r>
            <a:r>
              <a:rPr lang="en-US" altLang="en-US" sz="2400" dirty="0"/>
              <a:t># of units in the </a:t>
            </a:r>
            <a:r>
              <a:rPr lang="en-US" altLang="en-US" sz="2400" i="1" dirty="0"/>
              <a:t>input layer</a:t>
            </a:r>
            <a:r>
              <a:rPr lang="en-US" altLang="en-US" sz="2400" dirty="0"/>
              <a:t>, # of </a:t>
            </a:r>
            <a:r>
              <a:rPr lang="en-US" altLang="en-US" sz="2400" i="1" dirty="0"/>
              <a:t>hidden layers</a:t>
            </a:r>
            <a:r>
              <a:rPr lang="en-US" altLang="en-US" sz="2400" dirty="0"/>
              <a:t> (if &gt; 1), # of units in </a:t>
            </a:r>
            <a:r>
              <a:rPr lang="en-US" altLang="en-US" sz="2400" i="1" dirty="0"/>
              <a:t>each hidden layer</a:t>
            </a:r>
            <a:r>
              <a:rPr lang="en-US" altLang="en-US" sz="2400" dirty="0"/>
              <a:t>, and # of units in the </a:t>
            </a:r>
            <a:r>
              <a:rPr lang="en-US" altLang="en-US" sz="2400" i="1" dirty="0"/>
              <a:t>output layer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Normalize the input values for each attribute measured in the training tuples to [0.0—1.0]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One </a:t>
            </a:r>
            <a:r>
              <a:rPr lang="en-US" altLang="en-US" sz="2400" b="1" dirty="0"/>
              <a:t>input</a:t>
            </a:r>
            <a:r>
              <a:rPr lang="en-US" altLang="en-US" sz="2400" dirty="0"/>
              <a:t> unit per domain value, each initialized to 0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b="1" dirty="0"/>
              <a:t>Output</a:t>
            </a:r>
            <a:r>
              <a:rPr lang="en-US" altLang="en-US" sz="2400" dirty="0"/>
              <a:t>, if for classification and more than two classes, one output unit per class is used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Once a network has been trained and its accuracy is </a:t>
            </a:r>
            <a:r>
              <a:rPr lang="en-US" altLang="en-US" sz="2400" b="1" dirty="0"/>
              <a:t>unacceptable</a:t>
            </a:r>
            <a:r>
              <a:rPr lang="en-US" altLang="en-US" sz="2400" dirty="0"/>
              <a:t>, repeat the training process with a </a:t>
            </a:r>
            <a:r>
              <a:rPr lang="en-US" altLang="en-US" sz="2400" i="1" dirty="0"/>
              <a:t>different network topology</a:t>
            </a:r>
            <a:r>
              <a:rPr lang="en-US" altLang="en-US" sz="2400" dirty="0"/>
              <a:t> or a </a:t>
            </a:r>
            <a:r>
              <a:rPr lang="en-US" altLang="en-US" sz="2400" i="1" dirty="0"/>
              <a:t>different set of initial weights</a:t>
            </a:r>
          </a:p>
        </p:txBody>
      </p:sp>
    </p:spTree>
    <p:extLst>
      <p:ext uri="{BB962C8B-B14F-4D97-AF65-F5344CB8AC3E}">
        <p14:creationId xmlns:p14="http://schemas.microsoft.com/office/powerpoint/2010/main" val="130370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095375" y="0"/>
            <a:ext cx="9944100" cy="9525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 smtClean="0"/>
              <a:t>Back Propagation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0" y="1152524"/>
            <a:ext cx="10621736" cy="57054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500"/>
              </a:spcBef>
            </a:pPr>
            <a:r>
              <a:rPr lang="en-US" sz="2400" b="1" dirty="0" smtClean="0"/>
              <a:t>Back propagation</a:t>
            </a:r>
            <a:r>
              <a:rPr lang="en-US" sz="2400" dirty="0" smtClean="0"/>
              <a:t>: Reset weights </a:t>
            </a:r>
            <a:r>
              <a:rPr lang="en-US" sz="2400" dirty="0"/>
              <a:t>on the "front" neural units and this is sometimes </a:t>
            </a:r>
            <a:r>
              <a:rPr lang="en-US" sz="2400" dirty="0" smtClean="0"/>
              <a:t>done in </a:t>
            </a:r>
            <a:r>
              <a:rPr lang="en-US" sz="2400" dirty="0"/>
              <a:t>combination with training where the correct result is </a:t>
            </a:r>
            <a:r>
              <a:rPr lang="en-US" sz="2400" dirty="0" smtClean="0"/>
              <a:t>known</a:t>
            </a:r>
          </a:p>
          <a:p>
            <a:pPr>
              <a:spcBef>
                <a:spcPts val="500"/>
              </a:spcBef>
            </a:pPr>
            <a:r>
              <a:rPr lang="en-US" altLang="en-US" sz="2400" dirty="0" smtClean="0"/>
              <a:t>Iteratively </a:t>
            </a:r>
            <a:r>
              <a:rPr lang="en-US" altLang="en-US" sz="2400" dirty="0"/>
              <a:t>process a set of training tuples &amp; compare the network's prediction with the actual known target value</a:t>
            </a:r>
          </a:p>
          <a:p>
            <a:pPr eaLnBrk="1" hangingPunct="1">
              <a:spcBef>
                <a:spcPts val="500"/>
              </a:spcBef>
            </a:pPr>
            <a:r>
              <a:rPr lang="en-US" altLang="en-US" sz="2400" dirty="0"/>
              <a:t>For each training tuple, the weights are modified to </a:t>
            </a:r>
            <a:r>
              <a:rPr lang="en-US" altLang="en-US" sz="2400" b="1" dirty="0"/>
              <a:t>minimize the mean squared error</a:t>
            </a:r>
            <a:r>
              <a:rPr lang="en-US" altLang="en-US" sz="2400" dirty="0"/>
              <a:t> between the network's prediction and the actual target value </a:t>
            </a:r>
          </a:p>
          <a:p>
            <a:pPr eaLnBrk="1" hangingPunct="1">
              <a:spcBef>
                <a:spcPts val="500"/>
              </a:spcBef>
            </a:pPr>
            <a:r>
              <a:rPr lang="en-US" altLang="en-US" sz="2400" dirty="0"/>
              <a:t>Modifications are made in the “</a:t>
            </a:r>
            <a:r>
              <a:rPr lang="en-US" altLang="en-US" sz="2400" b="1" dirty="0"/>
              <a:t>backwards</a:t>
            </a:r>
            <a:r>
              <a:rPr lang="en-US" altLang="en-US" sz="2400" dirty="0"/>
              <a:t>” direction: from the output layer, through each hidden layer down to the first hidden layer, hence “</a:t>
            </a:r>
            <a:r>
              <a:rPr lang="en-US" altLang="en-US" sz="2400" b="1" dirty="0"/>
              <a:t>backpropagation</a:t>
            </a:r>
            <a:r>
              <a:rPr lang="en-US" altLang="en-US" sz="2400" dirty="0"/>
              <a:t>”</a:t>
            </a:r>
          </a:p>
          <a:p>
            <a:pPr eaLnBrk="1" hangingPunct="1">
              <a:spcBef>
                <a:spcPts val="500"/>
              </a:spcBef>
            </a:pPr>
            <a:r>
              <a:rPr lang="en-US" altLang="en-US" sz="2400" dirty="0"/>
              <a:t>Steps</a:t>
            </a:r>
          </a:p>
          <a:p>
            <a:pPr lvl="1" eaLnBrk="1" hangingPunct="1">
              <a:spcBef>
                <a:spcPts val="500"/>
              </a:spcBef>
            </a:pPr>
            <a:r>
              <a:rPr lang="en-US" altLang="en-US" sz="2400" dirty="0"/>
              <a:t>Initialize weights to small random numbers, associated with biases </a:t>
            </a:r>
          </a:p>
          <a:p>
            <a:pPr lvl="1" eaLnBrk="1" hangingPunct="1">
              <a:spcBef>
                <a:spcPts val="500"/>
              </a:spcBef>
            </a:pPr>
            <a:r>
              <a:rPr lang="en-US" altLang="en-US" sz="2400" dirty="0"/>
              <a:t>Propagate the inputs forward (by applying activation function) </a:t>
            </a:r>
          </a:p>
          <a:p>
            <a:pPr lvl="1" eaLnBrk="1" hangingPunct="1">
              <a:spcBef>
                <a:spcPts val="500"/>
              </a:spcBef>
            </a:pPr>
            <a:r>
              <a:rPr lang="en-US" altLang="en-US" sz="2400" dirty="0" err="1"/>
              <a:t>Backpropagate</a:t>
            </a:r>
            <a:r>
              <a:rPr lang="en-US" altLang="en-US" sz="2400" dirty="0"/>
              <a:t> the error (by updating weights and biases)</a:t>
            </a:r>
          </a:p>
          <a:p>
            <a:pPr lvl="1" eaLnBrk="1" hangingPunct="1">
              <a:spcBef>
                <a:spcPts val="500"/>
              </a:spcBef>
            </a:pPr>
            <a:r>
              <a:rPr lang="en-US" altLang="en-US" sz="2400" dirty="0"/>
              <a:t>Terminating condition (when error is very small, etc.)</a:t>
            </a:r>
          </a:p>
        </p:txBody>
      </p:sp>
      <p:pic>
        <p:nvPicPr>
          <p:cNvPr id="4" name="Picture 27" descr="https://upload.wikimedia.org/wikipedia/commons/thumb/4/46/Colored_neural_network.svg/296px-Colored_neural_network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190" y="3819523"/>
            <a:ext cx="2770810" cy="245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31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Neural Networks to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470" y="1162049"/>
            <a:ext cx="10909730" cy="5553075"/>
          </a:xfrm>
        </p:spPr>
        <p:txBody>
          <a:bodyPr/>
          <a:lstStyle/>
          <a:p>
            <a:r>
              <a:rPr lang="en-US" sz="2400" dirty="0"/>
              <a:t>Train networks with many layers (vs. shallow nets with just a couple of layers)</a:t>
            </a:r>
          </a:p>
          <a:p>
            <a:r>
              <a:rPr lang="en-US" sz="2400" dirty="0"/>
              <a:t>Multiple layers work to build an improved feature space</a:t>
            </a:r>
          </a:p>
          <a:p>
            <a:pPr lvl="1"/>
            <a:r>
              <a:rPr lang="en-US" sz="2400" dirty="0"/>
              <a:t>First layer learns 1</a:t>
            </a:r>
            <a:r>
              <a:rPr lang="en-US" sz="2400" baseline="30000" dirty="0"/>
              <a:t>st</a:t>
            </a:r>
            <a:r>
              <a:rPr lang="en-US" sz="2400" dirty="0"/>
              <a:t> order features (e.g</a:t>
            </a:r>
            <a:r>
              <a:rPr lang="en-US" sz="2400" dirty="0" smtClean="0"/>
              <a:t>., edges, …)</a:t>
            </a:r>
            <a:endParaRPr lang="en-US" sz="2400" dirty="0"/>
          </a:p>
          <a:p>
            <a:pPr lvl="1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layer learns higher order features (combinations of first layer features, combinations of edges, etc.)</a:t>
            </a:r>
          </a:p>
          <a:p>
            <a:pPr lvl="1"/>
            <a:r>
              <a:rPr lang="en-US" sz="2400" dirty="0"/>
              <a:t>In current </a:t>
            </a:r>
            <a:r>
              <a:rPr lang="en-US" sz="2400" dirty="0" smtClean="0"/>
              <a:t>models, </a:t>
            </a:r>
            <a:r>
              <a:rPr lang="en-US" sz="2400" dirty="0"/>
              <a:t>layers often learn in an unsupervised mode and discover general features of the input </a:t>
            </a:r>
            <a:r>
              <a:rPr lang="en-US" sz="2400" dirty="0" smtClean="0"/>
              <a:t>space—serving </a:t>
            </a:r>
            <a:r>
              <a:rPr lang="en-US" sz="2400" dirty="0"/>
              <a:t>multiple tasks related to the unsupervised instances (image recognition, etc.)</a:t>
            </a:r>
          </a:p>
          <a:p>
            <a:pPr lvl="1"/>
            <a:r>
              <a:rPr lang="en-US" sz="2400" dirty="0"/>
              <a:t>Then final layer features are fed into supervised layer(s)</a:t>
            </a:r>
          </a:p>
          <a:p>
            <a:pPr lvl="2"/>
            <a:r>
              <a:rPr lang="en-US" sz="2400" dirty="0"/>
              <a:t>And entire network is often subsequently tuned using supervised training of the entire net, using the initial weightings learned in the unsupervised phase</a:t>
            </a:r>
          </a:p>
          <a:p>
            <a:pPr lvl="1"/>
            <a:r>
              <a:rPr lang="en-US" sz="2400" dirty="0"/>
              <a:t>Could also do fully supervised </a:t>
            </a:r>
            <a:r>
              <a:rPr lang="en-US" sz="2400" dirty="0" smtClean="0"/>
              <a:t>versions (back-propagation)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933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153518"/>
            <a:ext cx="10915650" cy="54959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Neural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Other Classification Methods: Genetic Algorithms, Fuzzy Sets and Rough Sets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Additional Topics: Semi-Supervised Methods, Active Learning, etc.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4580122" y="2573110"/>
            <a:ext cx="434249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82536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Classification: A Mathematical Mapping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67707" y="1239252"/>
            <a:ext cx="8802689" cy="5295900"/>
          </a:xfrm>
        </p:spPr>
        <p:txBody>
          <a:bodyPr/>
          <a:lstStyle/>
          <a:p>
            <a:pPr eaLnBrk="1" hangingPunct="1"/>
            <a:r>
              <a:rPr lang="en-US" altLang="en-US" b="1" dirty="0">
                <a:latin typeface="Calibri" panose="020F0502020204030204" pitchFamily="34" charset="0"/>
              </a:rPr>
              <a:t>Classification: </a:t>
            </a:r>
            <a:r>
              <a:rPr lang="en-US" altLang="en-US" dirty="0">
                <a:latin typeface="Calibri" panose="020F0502020204030204" pitchFamily="34" charset="0"/>
              </a:rPr>
              <a:t>predicts categorical class labels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E.g., Personal homepage classification</a:t>
            </a:r>
          </a:p>
          <a:p>
            <a:pPr lvl="2" eaLnBrk="1" hangingPunct="1"/>
            <a:r>
              <a:rPr lang="en-US" altLang="en-US" dirty="0" smtClean="0">
                <a:latin typeface="Calibri" panose="020F0502020204030204" pitchFamily="34" charset="0"/>
                <a:ea typeface="HYGungSo-Bold" pitchFamily="18" charset="-127"/>
              </a:rPr>
              <a:t>x</a:t>
            </a:r>
            <a:r>
              <a:rPr lang="en-US" altLang="en-US" baseline="-25000" dirty="0" smtClean="0">
                <a:latin typeface="Calibri" panose="020F0502020204030204" pitchFamily="34" charset="0"/>
                <a:ea typeface="HYGungSo-Bold" pitchFamily="18" charset="-127"/>
              </a:rPr>
              <a:t>i</a:t>
            </a:r>
            <a:r>
              <a:rPr lang="en-US" altLang="en-US" dirty="0" smtClean="0">
                <a:latin typeface="Calibri" panose="020F0502020204030204" pitchFamily="34" charset="0"/>
              </a:rPr>
              <a:t> = (x</a:t>
            </a:r>
            <a:r>
              <a:rPr lang="en-US" altLang="en-US" baseline="-25000" dirty="0" smtClean="0">
                <a:latin typeface="Calibri" panose="020F0502020204030204" pitchFamily="34" charset="0"/>
              </a:rPr>
              <a:t>1</a:t>
            </a:r>
            <a:r>
              <a:rPr lang="en-US" altLang="en-US" dirty="0" smtClean="0">
                <a:latin typeface="Calibri" panose="020F0502020204030204" pitchFamily="34" charset="0"/>
              </a:rPr>
              <a:t>, x</a:t>
            </a:r>
            <a:r>
              <a:rPr lang="en-US" altLang="en-US" baseline="-25000" dirty="0" smtClean="0">
                <a:latin typeface="Calibri" panose="020F0502020204030204" pitchFamily="34" charset="0"/>
              </a:rPr>
              <a:t>2</a:t>
            </a:r>
            <a:r>
              <a:rPr lang="en-US" altLang="en-US" dirty="0" smtClean="0">
                <a:latin typeface="Calibri" panose="020F0502020204030204" pitchFamily="34" charset="0"/>
              </a:rPr>
              <a:t>, x</a:t>
            </a:r>
            <a:r>
              <a:rPr lang="en-US" altLang="en-US" baseline="-25000" dirty="0" smtClean="0">
                <a:latin typeface="Calibri" panose="020F0502020204030204" pitchFamily="34" charset="0"/>
              </a:rPr>
              <a:t>3</a:t>
            </a:r>
            <a:r>
              <a:rPr lang="en-US" altLang="en-US" dirty="0" smtClean="0">
                <a:latin typeface="Calibri" panose="020F0502020204030204" pitchFamily="34" charset="0"/>
              </a:rPr>
              <a:t>, …), </a:t>
            </a:r>
            <a:r>
              <a:rPr lang="en-US" altLang="en-US" dirty="0" err="1" smtClean="0">
                <a:latin typeface="Calibri" panose="020F0502020204030204" pitchFamily="34" charset="0"/>
              </a:rPr>
              <a:t>y</a:t>
            </a:r>
            <a:r>
              <a:rPr lang="en-US" altLang="en-US" baseline="-25000" dirty="0" err="1" smtClean="0">
                <a:latin typeface="Calibri" panose="020F0502020204030204" pitchFamily="34" charset="0"/>
              </a:rPr>
              <a:t>i</a:t>
            </a:r>
            <a:r>
              <a:rPr lang="en-US" altLang="en-US" dirty="0" smtClean="0">
                <a:latin typeface="Calibri" panose="020F0502020204030204" pitchFamily="34" charset="0"/>
              </a:rPr>
              <a:t> = +1 or –1</a:t>
            </a:r>
          </a:p>
          <a:p>
            <a:pPr lvl="2" eaLnBrk="1" hangingPunct="1"/>
            <a:r>
              <a:rPr lang="en-US" altLang="en-US" dirty="0" smtClean="0">
                <a:latin typeface="Calibri" panose="020F0502020204030204" pitchFamily="34" charset="0"/>
              </a:rPr>
              <a:t>x</a:t>
            </a:r>
            <a:r>
              <a:rPr lang="en-US" altLang="en-US" baseline="-25000" dirty="0" smtClean="0">
                <a:latin typeface="Calibri" panose="020F0502020204030204" pitchFamily="34" charset="0"/>
              </a:rPr>
              <a:t>1</a:t>
            </a:r>
            <a:r>
              <a:rPr lang="en-US" altLang="en-US" dirty="0" smtClean="0">
                <a:latin typeface="Calibri" panose="020F0502020204030204" pitchFamily="34" charset="0"/>
              </a:rPr>
              <a:t> : # of word “homepage”</a:t>
            </a:r>
          </a:p>
          <a:p>
            <a:pPr lvl="2" eaLnBrk="1" hangingPunct="1"/>
            <a:r>
              <a:rPr lang="en-US" altLang="en-US" dirty="0" smtClean="0">
                <a:latin typeface="Calibri" panose="020F0502020204030204" pitchFamily="34" charset="0"/>
              </a:rPr>
              <a:t>x</a:t>
            </a:r>
            <a:r>
              <a:rPr lang="en-US" altLang="en-US" baseline="-25000" dirty="0" smtClean="0">
                <a:latin typeface="Calibri" panose="020F0502020204030204" pitchFamily="34" charset="0"/>
              </a:rPr>
              <a:t>2</a:t>
            </a:r>
            <a:r>
              <a:rPr lang="en-US" altLang="en-US" dirty="0" smtClean="0">
                <a:latin typeface="Calibri" panose="020F0502020204030204" pitchFamily="34" charset="0"/>
              </a:rPr>
              <a:t> : # of word “welcome”</a:t>
            </a: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</a:rPr>
              <a:t>Mathematically, </a:t>
            </a:r>
            <a:r>
              <a:rPr lang="en-US" altLang="en-US" dirty="0">
                <a:latin typeface="Calibri" panose="020F0502020204030204" pitchFamily="34" charset="0"/>
                <a:ea typeface="HYGungSo-Bold" pitchFamily="18" charset="-127"/>
              </a:rPr>
              <a:t>x</a:t>
            </a:r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  </a:t>
            </a:r>
            <a:r>
              <a:rPr lang="en-US" altLang="en-US" dirty="0">
                <a:latin typeface="Calibri" panose="020F0502020204030204" pitchFamily="34" charset="0"/>
              </a:rPr>
              <a:t>X = </a:t>
            </a:r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</a:t>
            </a:r>
            <a:r>
              <a:rPr lang="en-US" altLang="en-US" baseline="30000" dirty="0">
                <a:latin typeface="Calibri" panose="020F0502020204030204" pitchFamily="34" charset="0"/>
                <a:sym typeface="Symbol" panose="05050102010706020507" pitchFamily="18" charset="2"/>
              </a:rPr>
              <a:t>n</a:t>
            </a:r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, y  Y = {+1, </a:t>
            </a:r>
            <a:r>
              <a:rPr lang="en-US" altLang="en-US" dirty="0">
                <a:latin typeface="Calibri" panose="020F0502020204030204" pitchFamily="34" charset="0"/>
              </a:rPr>
              <a:t>–</a:t>
            </a:r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1}, 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We want to derive a function f: </a:t>
            </a:r>
            <a:r>
              <a:rPr lang="en-US" altLang="en-US" dirty="0">
                <a:latin typeface="Calibri" panose="020F0502020204030204" pitchFamily="34" charset="0"/>
              </a:rPr>
              <a:t>X </a:t>
            </a:r>
            <a:r>
              <a:rPr lang="en-US" altLang="en-US" dirty="0">
                <a:latin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dirty="0">
                <a:latin typeface="Calibri" panose="020F0502020204030204" pitchFamily="34" charset="0"/>
              </a:rPr>
              <a:t> Y</a:t>
            </a:r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 </a:t>
            </a: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</a:rPr>
              <a:t>Linear Classification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Binary Classification problem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Data above the red line belongs to class ‘x’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Data below red line belongs to class ‘o’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Examples: SVM, Perceptron, Probabilistic Classifiers</a:t>
            </a:r>
          </a:p>
        </p:txBody>
      </p:sp>
      <p:grpSp>
        <p:nvGrpSpPr>
          <p:cNvPr id="20485" name="Group 5"/>
          <p:cNvGrpSpPr>
            <a:grpSpLocks/>
          </p:cNvGrpSpPr>
          <p:nvPr/>
        </p:nvGrpSpPr>
        <p:grpSpPr bwMode="auto">
          <a:xfrm>
            <a:off x="8524876" y="2797969"/>
            <a:ext cx="2727325" cy="2443162"/>
            <a:chOff x="558" y="1826"/>
            <a:chExt cx="2322" cy="1966"/>
          </a:xfrm>
        </p:grpSpPr>
        <p:sp>
          <p:nvSpPr>
            <p:cNvPr id="20486" name="Rectangle 4"/>
            <p:cNvSpPr>
              <a:spLocks noChangeArrowheads="1"/>
            </p:cNvSpPr>
            <p:nvPr/>
          </p:nvSpPr>
          <p:spPr bwMode="auto">
            <a:xfrm>
              <a:off x="565" y="1826"/>
              <a:ext cx="2315" cy="19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0487" name="Line 5"/>
            <p:cNvSpPr>
              <a:spLocks noChangeShapeType="1"/>
            </p:cNvSpPr>
            <p:nvPr/>
          </p:nvSpPr>
          <p:spPr bwMode="auto">
            <a:xfrm flipV="1">
              <a:off x="558" y="2075"/>
              <a:ext cx="2315" cy="147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488" name="Text Box 6"/>
            <p:cNvSpPr txBox="1">
              <a:spLocks noChangeArrowheads="1"/>
            </p:cNvSpPr>
            <p:nvPr/>
          </p:nvSpPr>
          <p:spPr bwMode="auto">
            <a:xfrm>
              <a:off x="565" y="2517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20489" name="Text Box 7"/>
            <p:cNvSpPr txBox="1">
              <a:spLocks noChangeArrowheads="1"/>
            </p:cNvSpPr>
            <p:nvPr/>
          </p:nvSpPr>
          <p:spPr bwMode="auto">
            <a:xfrm>
              <a:off x="2256" y="1969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20490" name="Text Box 8"/>
            <p:cNvSpPr txBox="1">
              <a:spLocks noChangeArrowheads="1"/>
            </p:cNvSpPr>
            <p:nvPr/>
          </p:nvSpPr>
          <p:spPr bwMode="auto">
            <a:xfrm>
              <a:off x="1104" y="2064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20491" name="Text Box 9"/>
            <p:cNvSpPr txBox="1">
              <a:spLocks noChangeArrowheads="1"/>
            </p:cNvSpPr>
            <p:nvPr/>
          </p:nvSpPr>
          <p:spPr bwMode="auto">
            <a:xfrm>
              <a:off x="1343" y="2496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20492" name="Text Box 10"/>
            <p:cNvSpPr txBox="1">
              <a:spLocks noChangeArrowheads="1"/>
            </p:cNvSpPr>
            <p:nvPr/>
          </p:nvSpPr>
          <p:spPr bwMode="auto">
            <a:xfrm>
              <a:off x="1728" y="2112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20493" name="Text Box 11"/>
            <p:cNvSpPr txBox="1">
              <a:spLocks noChangeArrowheads="1"/>
            </p:cNvSpPr>
            <p:nvPr/>
          </p:nvSpPr>
          <p:spPr bwMode="auto">
            <a:xfrm>
              <a:off x="720" y="2112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20494" name="Text Box 12"/>
            <p:cNvSpPr txBox="1">
              <a:spLocks noChangeArrowheads="1"/>
            </p:cNvSpPr>
            <p:nvPr/>
          </p:nvSpPr>
          <p:spPr bwMode="auto">
            <a:xfrm>
              <a:off x="912" y="2593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20495" name="Text Box 13"/>
            <p:cNvSpPr txBox="1">
              <a:spLocks noChangeArrowheads="1"/>
            </p:cNvSpPr>
            <p:nvPr/>
          </p:nvSpPr>
          <p:spPr bwMode="auto">
            <a:xfrm>
              <a:off x="1489" y="1826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20496" name="Text Box 14"/>
            <p:cNvSpPr txBox="1">
              <a:spLocks noChangeArrowheads="1"/>
            </p:cNvSpPr>
            <p:nvPr/>
          </p:nvSpPr>
          <p:spPr bwMode="auto">
            <a:xfrm>
              <a:off x="1200" y="2352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20497" name="Text Box 15"/>
            <p:cNvSpPr txBox="1">
              <a:spLocks noChangeArrowheads="1"/>
            </p:cNvSpPr>
            <p:nvPr/>
          </p:nvSpPr>
          <p:spPr bwMode="auto">
            <a:xfrm>
              <a:off x="624" y="2930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20498" name="Text Box 16"/>
            <p:cNvSpPr txBox="1">
              <a:spLocks noChangeArrowheads="1"/>
            </p:cNvSpPr>
            <p:nvPr/>
          </p:nvSpPr>
          <p:spPr bwMode="auto">
            <a:xfrm>
              <a:off x="1564" y="3024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0499" name="Text Box 17"/>
            <p:cNvSpPr txBox="1">
              <a:spLocks noChangeArrowheads="1"/>
            </p:cNvSpPr>
            <p:nvPr/>
          </p:nvSpPr>
          <p:spPr bwMode="auto">
            <a:xfrm>
              <a:off x="1661" y="312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0500" name="Text Box 18"/>
            <p:cNvSpPr txBox="1">
              <a:spLocks noChangeArrowheads="1"/>
            </p:cNvSpPr>
            <p:nvPr/>
          </p:nvSpPr>
          <p:spPr bwMode="auto">
            <a:xfrm>
              <a:off x="1757" y="293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0501" name="Text Box 19"/>
            <p:cNvSpPr txBox="1">
              <a:spLocks noChangeArrowheads="1"/>
            </p:cNvSpPr>
            <p:nvPr/>
          </p:nvSpPr>
          <p:spPr bwMode="auto">
            <a:xfrm>
              <a:off x="1248" y="321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0502" name="Text Box 20"/>
            <p:cNvSpPr txBox="1">
              <a:spLocks noChangeArrowheads="1"/>
            </p:cNvSpPr>
            <p:nvPr/>
          </p:nvSpPr>
          <p:spPr bwMode="auto">
            <a:xfrm>
              <a:off x="1757" y="336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0503" name="Text Box 21"/>
            <p:cNvSpPr txBox="1">
              <a:spLocks noChangeArrowheads="1"/>
            </p:cNvSpPr>
            <p:nvPr/>
          </p:nvSpPr>
          <p:spPr bwMode="auto">
            <a:xfrm>
              <a:off x="2276" y="321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0504" name="Text Box 22"/>
            <p:cNvSpPr txBox="1">
              <a:spLocks noChangeArrowheads="1"/>
            </p:cNvSpPr>
            <p:nvPr/>
          </p:nvSpPr>
          <p:spPr bwMode="auto">
            <a:xfrm>
              <a:off x="2420" y="249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0505" name="Text Box 23"/>
            <p:cNvSpPr txBox="1">
              <a:spLocks noChangeArrowheads="1"/>
            </p:cNvSpPr>
            <p:nvPr/>
          </p:nvSpPr>
          <p:spPr bwMode="auto">
            <a:xfrm>
              <a:off x="2084" y="288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0506" name="Text Box 24"/>
            <p:cNvSpPr txBox="1">
              <a:spLocks noChangeArrowheads="1"/>
            </p:cNvSpPr>
            <p:nvPr/>
          </p:nvSpPr>
          <p:spPr bwMode="auto">
            <a:xfrm>
              <a:off x="960" y="336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0507" name="Text Box 25"/>
            <p:cNvSpPr txBox="1">
              <a:spLocks noChangeArrowheads="1"/>
            </p:cNvSpPr>
            <p:nvPr/>
          </p:nvSpPr>
          <p:spPr bwMode="auto">
            <a:xfrm>
              <a:off x="1392" y="336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0508" name="Text Box 26"/>
            <p:cNvSpPr txBox="1">
              <a:spLocks noChangeArrowheads="1"/>
            </p:cNvSpPr>
            <p:nvPr/>
          </p:nvSpPr>
          <p:spPr bwMode="auto">
            <a:xfrm>
              <a:off x="2468" y="297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0509" name="Text Box 27"/>
            <p:cNvSpPr txBox="1">
              <a:spLocks noChangeArrowheads="1"/>
            </p:cNvSpPr>
            <p:nvPr/>
          </p:nvSpPr>
          <p:spPr bwMode="auto">
            <a:xfrm>
              <a:off x="2324" y="2737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0510" name="Text Box 28"/>
            <p:cNvSpPr txBox="1">
              <a:spLocks noChangeArrowheads="1"/>
            </p:cNvSpPr>
            <p:nvPr/>
          </p:nvSpPr>
          <p:spPr bwMode="auto">
            <a:xfrm>
              <a:off x="2516" y="3407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0511" name="Line 29"/>
            <p:cNvSpPr>
              <a:spLocks noChangeShapeType="1"/>
            </p:cNvSpPr>
            <p:nvPr/>
          </p:nvSpPr>
          <p:spPr bwMode="auto">
            <a:xfrm flipH="1" flipV="1">
              <a:off x="1794" y="2448"/>
              <a:ext cx="144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512" name="Line 30"/>
            <p:cNvSpPr>
              <a:spLocks noChangeShapeType="1"/>
            </p:cNvSpPr>
            <p:nvPr/>
          </p:nvSpPr>
          <p:spPr bwMode="auto">
            <a:xfrm>
              <a:off x="1680" y="2864"/>
              <a:ext cx="144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324167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90575" y="0"/>
            <a:ext cx="10544175" cy="9906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 smtClean="0"/>
              <a:t>Discriminative Classifiers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9124" y="1143000"/>
            <a:ext cx="10887075" cy="54102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dirty="0"/>
              <a:t>Advantages</a:t>
            </a:r>
          </a:p>
          <a:p>
            <a:pPr lvl="1" eaLnBrk="1" hangingPunct="1"/>
            <a:r>
              <a:rPr lang="en-US" altLang="en-US" dirty="0"/>
              <a:t>Prediction accuracy is generally high </a:t>
            </a:r>
          </a:p>
          <a:p>
            <a:pPr lvl="2" eaLnBrk="1" hangingPunct="1"/>
            <a:r>
              <a:rPr lang="en-US" altLang="en-US" dirty="0" smtClean="0"/>
              <a:t>As compared to Bayesian methods </a:t>
            </a:r>
          </a:p>
          <a:p>
            <a:pPr lvl="1" eaLnBrk="1" hangingPunct="1"/>
            <a:r>
              <a:rPr lang="en-US" altLang="en-US" dirty="0"/>
              <a:t>Robust, works when training examples contain errors</a:t>
            </a:r>
          </a:p>
          <a:p>
            <a:pPr lvl="1" eaLnBrk="1" hangingPunct="1"/>
            <a:r>
              <a:rPr lang="en-US" altLang="en-US" dirty="0"/>
              <a:t>Fast evaluation of the learned target function</a:t>
            </a:r>
          </a:p>
          <a:p>
            <a:pPr lvl="2" eaLnBrk="1" hangingPunct="1"/>
            <a:r>
              <a:rPr lang="en-US" altLang="en-US" dirty="0" smtClean="0"/>
              <a:t>Bayesian networks are normally slow </a:t>
            </a:r>
          </a:p>
          <a:p>
            <a:pPr eaLnBrk="1" hangingPunct="1"/>
            <a:r>
              <a:rPr lang="en-US" altLang="en-US" dirty="0"/>
              <a:t>Criticism</a:t>
            </a:r>
          </a:p>
          <a:p>
            <a:pPr lvl="1" eaLnBrk="1" hangingPunct="1"/>
            <a:r>
              <a:rPr lang="en-US" altLang="en-US" dirty="0"/>
              <a:t>Long training time</a:t>
            </a:r>
          </a:p>
          <a:p>
            <a:pPr lvl="1" eaLnBrk="1" hangingPunct="1"/>
            <a:r>
              <a:rPr lang="en-US" altLang="en-US" dirty="0"/>
              <a:t>Difficult to understand the learned function (weights)</a:t>
            </a:r>
          </a:p>
          <a:p>
            <a:pPr lvl="2" eaLnBrk="1" hangingPunct="1"/>
            <a:r>
              <a:rPr lang="en-US" altLang="en-US" dirty="0" smtClean="0"/>
              <a:t>Bayesian networks can be used easily for pattern discovery</a:t>
            </a:r>
          </a:p>
          <a:p>
            <a:pPr lvl="1" eaLnBrk="1" hangingPunct="1"/>
            <a:r>
              <a:rPr lang="en-US" altLang="en-US" dirty="0"/>
              <a:t>Not easy to incorporate domain knowledge</a:t>
            </a:r>
          </a:p>
          <a:p>
            <a:pPr lvl="2" eaLnBrk="1" hangingPunct="1"/>
            <a:r>
              <a:rPr lang="en-US" altLang="en-US" dirty="0" smtClean="0"/>
              <a:t>Easy in the form of priors on the data or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04879551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695325" y="0"/>
            <a:ext cx="1064895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SVM—Support Vector Machines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399" y="1295400"/>
            <a:ext cx="10925175" cy="4295775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A relatively new classification method for both </a:t>
            </a:r>
            <a:r>
              <a:rPr lang="en-US" altLang="en-US" sz="2400" u="sng" dirty="0"/>
              <a:t>linear and nonlinear</a:t>
            </a:r>
            <a:r>
              <a:rPr lang="en-US" altLang="en-US" sz="2400" dirty="0"/>
              <a:t> data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It uses a </a:t>
            </a:r>
            <a:r>
              <a:rPr lang="en-US" altLang="en-US" sz="2400" u="sng" dirty="0"/>
              <a:t>nonlinear mapping</a:t>
            </a:r>
            <a:r>
              <a:rPr lang="en-US" altLang="en-US" sz="2400" dirty="0"/>
              <a:t> to transform the original training data into a higher dimension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With the new dimension, it searches for the linear optimal separating </a:t>
            </a:r>
            <a:r>
              <a:rPr lang="en-US" altLang="en-US" sz="2400" b="1" dirty="0"/>
              <a:t>hyperplane</a:t>
            </a:r>
            <a:r>
              <a:rPr lang="en-US" altLang="en-US" sz="2400" dirty="0"/>
              <a:t> (i.e., “decision boundary”)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With an appropriate nonlinear mapping to a sufficiently high dimension, data from two classes can always be separated by a hyperplane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SVM finds this hyperplane using </a:t>
            </a:r>
            <a:r>
              <a:rPr lang="en-US" altLang="en-US" sz="2400" b="1" dirty="0"/>
              <a:t>support vectors</a:t>
            </a:r>
            <a:r>
              <a:rPr lang="en-US" altLang="en-US" sz="2400" dirty="0"/>
              <a:t> (“essential” training tuples) and </a:t>
            </a:r>
            <a:r>
              <a:rPr lang="en-US" altLang="en-US" sz="2400" b="1" dirty="0"/>
              <a:t>margins</a:t>
            </a:r>
            <a:r>
              <a:rPr lang="en-US" altLang="en-US" sz="2400" dirty="0"/>
              <a:t> (defined by the support vectors)</a:t>
            </a:r>
          </a:p>
        </p:txBody>
      </p:sp>
    </p:spTree>
    <p:extLst>
      <p:ext uri="{BB962C8B-B14F-4D97-AF65-F5344CB8AC3E}">
        <p14:creationId xmlns:p14="http://schemas.microsoft.com/office/powerpoint/2010/main" val="97638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 descr="IMG_60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3071"/>
            <a:ext cx="12192000" cy="81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243650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SVM—History and Applications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295400"/>
            <a:ext cx="10848975" cy="4276725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 err="1"/>
              <a:t>Vapnik</a:t>
            </a:r>
            <a:r>
              <a:rPr lang="en-US" altLang="en-US" sz="2400" dirty="0"/>
              <a:t> and colleagues (1992)—groundwork from </a:t>
            </a:r>
            <a:r>
              <a:rPr lang="en-US" altLang="en-US" sz="2400" dirty="0" err="1"/>
              <a:t>Vapnik</a:t>
            </a:r>
            <a:r>
              <a:rPr lang="en-US" altLang="en-US" sz="2400" dirty="0"/>
              <a:t> &amp; </a:t>
            </a:r>
            <a:r>
              <a:rPr lang="en-US" altLang="en-US" sz="2400" dirty="0" err="1"/>
              <a:t>Chervonenkis</a:t>
            </a:r>
            <a:r>
              <a:rPr lang="en-US" altLang="en-US" sz="2400" dirty="0"/>
              <a:t>’ statistical learning theory in 1960s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400" u="sng" dirty="0"/>
              <a:t>Features</a:t>
            </a:r>
            <a:r>
              <a:rPr lang="en-US" altLang="en-US" sz="2400" dirty="0"/>
              <a:t>: training can be slow but accuracy is high owing to their ability to model complex nonlinear decision boundaries (margin maximization</a:t>
            </a:r>
            <a:r>
              <a:rPr lang="en-US" altLang="en-US" sz="2000" dirty="0"/>
              <a:t>)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400" u="sng" dirty="0"/>
              <a:t>Used for</a:t>
            </a:r>
            <a:r>
              <a:rPr lang="en-US" altLang="en-US" sz="2400" dirty="0"/>
              <a:t>: classification and numeric prediction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400" u="sng" dirty="0"/>
              <a:t>Applications</a:t>
            </a:r>
            <a:r>
              <a:rPr lang="en-US" altLang="en-US" sz="2400" dirty="0"/>
              <a:t>: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handwritten digit recognition, object recognition, speaker identification, benchmarking time-series prediction tests </a:t>
            </a:r>
          </a:p>
        </p:txBody>
      </p:sp>
    </p:spTree>
    <p:extLst>
      <p:ext uri="{BB962C8B-B14F-4D97-AF65-F5344CB8AC3E}">
        <p14:creationId xmlns:p14="http://schemas.microsoft.com/office/powerpoint/2010/main" val="308540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381000"/>
            <a:ext cx="8610600" cy="609600"/>
          </a:xfrm>
          <a:noFill/>
        </p:spPr>
        <p:txBody>
          <a:bodyPr vert="horz" lIns="92075" tIns="46038" rIns="92075" bIns="46038" rtlCol="0" anchor="b">
            <a:normAutofit fontScale="90000"/>
          </a:bodyPr>
          <a:lstStyle/>
          <a:p>
            <a:pPr eaLnBrk="1" hangingPunct="1"/>
            <a:r>
              <a:rPr lang="en-US" altLang="en-US" smtClean="0"/>
              <a:t>SVM—General Philosophy</a:t>
            </a:r>
          </a:p>
        </p:txBody>
      </p:sp>
      <p:grpSp>
        <p:nvGrpSpPr>
          <p:cNvPr id="25604" name="Group 1027"/>
          <p:cNvGrpSpPr>
            <a:grpSpLocks/>
          </p:cNvGrpSpPr>
          <p:nvPr/>
        </p:nvGrpSpPr>
        <p:grpSpPr bwMode="auto">
          <a:xfrm>
            <a:off x="2058988" y="2057400"/>
            <a:ext cx="4114800" cy="2667000"/>
            <a:chOff x="337" y="1296"/>
            <a:chExt cx="2592" cy="1680"/>
          </a:xfrm>
        </p:grpSpPr>
        <p:sp>
          <p:nvSpPr>
            <p:cNvPr id="25652" name="Oval 1028"/>
            <p:cNvSpPr>
              <a:spLocks noChangeArrowheads="1"/>
            </p:cNvSpPr>
            <p:nvPr/>
          </p:nvSpPr>
          <p:spPr bwMode="auto">
            <a:xfrm>
              <a:off x="760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53" name="Oval 1029"/>
            <p:cNvSpPr>
              <a:spLocks noChangeArrowheads="1"/>
            </p:cNvSpPr>
            <p:nvPr/>
          </p:nvSpPr>
          <p:spPr bwMode="auto">
            <a:xfrm>
              <a:off x="813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54" name="Oval 1030"/>
            <p:cNvSpPr>
              <a:spLocks noChangeArrowheads="1"/>
            </p:cNvSpPr>
            <p:nvPr/>
          </p:nvSpPr>
          <p:spPr bwMode="auto">
            <a:xfrm>
              <a:off x="522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55" name="Oval 1031"/>
            <p:cNvSpPr>
              <a:spLocks noChangeArrowheads="1"/>
            </p:cNvSpPr>
            <p:nvPr/>
          </p:nvSpPr>
          <p:spPr bwMode="auto">
            <a:xfrm>
              <a:off x="681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56" name="Oval 1032"/>
            <p:cNvSpPr>
              <a:spLocks noChangeArrowheads="1"/>
            </p:cNvSpPr>
            <p:nvPr/>
          </p:nvSpPr>
          <p:spPr bwMode="auto">
            <a:xfrm>
              <a:off x="945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57" name="Oval 1033"/>
            <p:cNvSpPr>
              <a:spLocks noChangeArrowheads="1"/>
            </p:cNvSpPr>
            <p:nvPr/>
          </p:nvSpPr>
          <p:spPr bwMode="auto">
            <a:xfrm>
              <a:off x="840" y="2048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58" name="Oval 1034"/>
            <p:cNvSpPr>
              <a:spLocks noChangeArrowheads="1"/>
            </p:cNvSpPr>
            <p:nvPr/>
          </p:nvSpPr>
          <p:spPr bwMode="auto">
            <a:xfrm>
              <a:off x="972" y="2269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59" name="Oval 1035"/>
            <p:cNvSpPr>
              <a:spLocks noChangeArrowheads="1"/>
            </p:cNvSpPr>
            <p:nvPr/>
          </p:nvSpPr>
          <p:spPr bwMode="auto">
            <a:xfrm>
              <a:off x="998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60" name="Oval 1036"/>
            <p:cNvSpPr>
              <a:spLocks noChangeArrowheads="1"/>
            </p:cNvSpPr>
            <p:nvPr/>
          </p:nvSpPr>
          <p:spPr bwMode="auto">
            <a:xfrm>
              <a:off x="1104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61" name="Oval 1037"/>
            <p:cNvSpPr>
              <a:spLocks noChangeArrowheads="1"/>
            </p:cNvSpPr>
            <p:nvPr/>
          </p:nvSpPr>
          <p:spPr bwMode="auto">
            <a:xfrm>
              <a:off x="1183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62" name="Oval 1038"/>
            <p:cNvSpPr>
              <a:spLocks noChangeArrowheads="1"/>
            </p:cNvSpPr>
            <p:nvPr/>
          </p:nvSpPr>
          <p:spPr bwMode="auto">
            <a:xfrm>
              <a:off x="1051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63" name="Oval 1039"/>
            <p:cNvSpPr>
              <a:spLocks noChangeArrowheads="1"/>
            </p:cNvSpPr>
            <p:nvPr/>
          </p:nvSpPr>
          <p:spPr bwMode="auto">
            <a:xfrm>
              <a:off x="1369" y="2578"/>
              <a:ext cx="52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64" name="Oval 1040"/>
            <p:cNvSpPr>
              <a:spLocks noChangeArrowheads="1"/>
            </p:cNvSpPr>
            <p:nvPr/>
          </p:nvSpPr>
          <p:spPr bwMode="auto">
            <a:xfrm>
              <a:off x="1025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grpSp>
          <p:nvGrpSpPr>
            <p:cNvPr id="25665" name="Group 1041"/>
            <p:cNvGrpSpPr>
              <a:grpSpLocks/>
            </p:cNvGrpSpPr>
            <p:nvPr/>
          </p:nvGrpSpPr>
          <p:grpSpPr bwMode="auto">
            <a:xfrm>
              <a:off x="1712" y="1473"/>
              <a:ext cx="741" cy="1061"/>
              <a:chOff x="1712" y="1473"/>
              <a:chExt cx="741" cy="1061"/>
            </a:xfrm>
          </p:grpSpPr>
          <p:sp>
            <p:nvSpPr>
              <p:cNvPr id="25670" name="Rectangle 1042"/>
              <p:cNvSpPr>
                <a:spLocks noChangeArrowheads="1"/>
              </p:cNvSpPr>
              <p:nvPr/>
            </p:nvSpPr>
            <p:spPr bwMode="auto">
              <a:xfrm>
                <a:off x="1871" y="1959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5671" name="Rectangle 1043"/>
              <p:cNvSpPr>
                <a:spLocks noChangeArrowheads="1"/>
              </p:cNvSpPr>
              <p:nvPr/>
            </p:nvSpPr>
            <p:spPr bwMode="auto">
              <a:xfrm>
                <a:off x="1712" y="160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5672" name="Rectangle 1044"/>
              <p:cNvSpPr>
                <a:spLocks noChangeArrowheads="1"/>
              </p:cNvSpPr>
              <p:nvPr/>
            </p:nvSpPr>
            <p:spPr bwMode="auto">
              <a:xfrm>
                <a:off x="1924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5673" name="Rectangle 1045"/>
              <p:cNvSpPr>
                <a:spLocks noChangeArrowheads="1"/>
              </p:cNvSpPr>
              <p:nvPr/>
            </p:nvSpPr>
            <p:spPr bwMode="auto">
              <a:xfrm>
                <a:off x="2003" y="2224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5674" name="Rectangle 1046"/>
              <p:cNvSpPr>
                <a:spLocks noChangeArrowheads="1"/>
              </p:cNvSpPr>
              <p:nvPr/>
            </p:nvSpPr>
            <p:spPr bwMode="auto">
              <a:xfrm>
                <a:off x="1977" y="1694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5675" name="Rectangle 1047"/>
              <p:cNvSpPr>
                <a:spLocks noChangeArrowheads="1"/>
              </p:cNvSpPr>
              <p:nvPr/>
            </p:nvSpPr>
            <p:spPr bwMode="auto">
              <a:xfrm>
                <a:off x="2083" y="1915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5676" name="Rectangle 1048"/>
              <p:cNvSpPr>
                <a:spLocks noChangeArrowheads="1"/>
              </p:cNvSpPr>
              <p:nvPr/>
            </p:nvSpPr>
            <p:spPr bwMode="auto">
              <a:xfrm>
                <a:off x="2056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5677" name="Rectangle 1049"/>
              <p:cNvSpPr>
                <a:spLocks noChangeArrowheads="1"/>
              </p:cNvSpPr>
              <p:nvPr/>
            </p:nvSpPr>
            <p:spPr bwMode="auto">
              <a:xfrm>
                <a:off x="2215" y="156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5678" name="Rectangle 1050"/>
              <p:cNvSpPr>
                <a:spLocks noChangeArrowheads="1"/>
              </p:cNvSpPr>
              <p:nvPr/>
            </p:nvSpPr>
            <p:spPr bwMode="auto">
              <a:xfrm>
                <a:off x="2162" y="2048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5679" name="Rectangle 1051"/>
              <p:cNvSpPr>
                <a:spLocks noChangeArrowheads="1"/>
              </p:cNvSpPr>
              <p:nvPr/>
            </p:nvSpPr>
            <p:spPr bwMode="auto">
              <a:xfrm>
                <a:off x="2241" y="1827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5680" name="Rectangle 1052"/>
              <p:cNvSpPr>
                <a:spLocks noChangeArrowheads="1"/>
              </p:cNvSpPr>
              <p:nvPr/>
            </p:nvSpPr>
            <p:spPr bwMode="auto">
              <a:xfrm>
                <a:off x="2215" y="240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5681" name="Rectangle 1053"/>
              <p:cNvSpPr>
                <a:spLocks noChangeArrowheads="1"/>
              </p:cNvSpPr>
              <p:nvPr/>
            </p:nvSpPr>
            <p:spPr bwMode="auto">
              <a:xfrm>
                <a:off x="2374" y="1959"/>
                <a:ext cx="52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5682" name="Rectangle 1054"/>
              <p:cNvSpPr>
                <a:spLocks noChangeArrowheads="1"/>
              </p:cNvSpPr>
              <p:nvPr/>
            </p:nvSpPr>
            <p:spPr bwMode="auto">
              <a:xfrm>
                <a:off x="2374" y="2269"/>
                <a:ext cx="52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5683" name="Rectangle 1055"/>
              <p:cNvSpPr>
                <a:spLocks noChangeArrowheads="1"/>
              </p:cNvSpPr>
              <p:nvPr/>
            </p:nvSpPr>
            <p:spPr bwMode="auto">
              <a:xfrm>
                <a:off x="2400" y="244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</p:grpSp>
        <p:sp>
          <p:nvSpPr>
            <p:cNvPr id="25666" name="Rectangle 1056"/>
            <p:cNvSpPr>
              <a:spLocks noChangeArrowheads="1"/>
            </p:cNvSpPr>
            <p:nvPr/>
          </p:nvSpPr>
          <p:spPr bwMode="auto">
            <a:xfrm>
              <a:off x="337" y="1296"/>
              <a:ext cx="2592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67" name="Line 1057"/>
            <p:cNvSpPr>
              <a:spLocks noChangeShapeType="1"/>
            </p:cNvSpPr>
            <p:nvPr/>
          </p:nvSpPr>
          <p:spPr bwMode="auto">
            <a:xfrm>
              <a:off x="1686" y="1384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68" name="Line 1058"/>
            <p:cNvSpPr>
              <a:spLocks noChangeShapeType="1"/>
            </p:cNvSpPr>
            <p:nvPr/>
          </p:nvSpPr>
          <p:spPr bwMode="auto">
            <a:xfrm>
              <a:off x="1395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69" name="Line 1059"/>
            <p:cNvSpPr>
              <a:spLocks noChangeShapeType="1"/>
            </p:cNvSpPr>
            <p:nvPr/>
          </p:nvSpPr>
          <p:spPr bwMode="auto">
            <a:xfrm>
              <a:off x="1554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05" name="Group 1060"/>
          <p:cNvGrpSpPr>
            <a:grpSpLocks/>
          </p:cNvGrpSpPr>
          <p:nvPr/>
        </p:nvGrpSpPr>
        <p:grpSpPr bwMode="auto">
          <a:xfrm>
            <a:off x="6172201" y="2057400"/>
            <a:ext cx="4113213" cy="2667000"/>
            <a:chOff x="2929" y="1296"/>
            <a:chExt cx="2591" cy="1680"/>
          </a:xfrm>
        </p:grpSpPr>
        <p:sp>
          <p:nvSpPr>
            <p:cNvPr id="25621" name="Oval 1061"/>
            <p:cNvSpPr>
              <a:spLocks noChangeArrowheads="1"/>
            </p:cNvSpPr>
            <p:nvPr/>
          </p:nvSpPr>
          <p:spPr bwMode="auto">
            <a:xfrm>
              <a:off x="3352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22" name="Oval 1062"/>
            <p:cNvSpPr>
              <a:spLocks noChangeArrowheads="1"/>
            </p:cNvSpPr>
            <p:nvPr/>
          </p:nvSpPr>
          <p:spPr bwMode="auto">
            <a:xfrm>
              <a:off x="3405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23" name="Oval 1063"/>
            <p:cNvSpPr>
              <a:spLocks noChangeArrowheads="1"/>
            </p:cNvSpPr>
            <p:nvPr/>
          </p:nvSpPr>
          <p:spPr bwMode="auto">
            <a:xfrm>
              <a:off x="3114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24" name="Oval 1064"/>
            <p:cNvSpPr>
              <a:spLocks noChangeArrowheads="1"/>
            </p:cNvSpPr>
            <p:nvPr/>
          </p:nvSpPr>
          <p:spPr bwMode="auto">
            <a:xfrm>
              <a:off x="3273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25" name="Oval 1065"/>
            <p:cNvSpPr>
              <a:spLocks noChangeArrowheads="1"/>
            </p:cNvSpPr>
            <p:nvPr/>
          </p:nvSpPr>
          <p:spPr bwMode="auto">
            <a:xfrm>
              <a:off x="3537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26" name="Oval 1066"/>
            <p:cNvSpPr>
              <a:spLocks noChangeArrowheads="1"/>
            </p:cNvSpPr>
            <p:nvPr/>
          </p:nvSpPr>
          <p:spPr bwMode="auto">
            <a:xfrm>
              <a:off x="3431" y="2048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27" name="Oval 1067"/>
            <p:cNvSpPr>
              <a:spLocks noChangeArrowheads="1"/>
            </p:cNvSpPr>
            <p:nvPr/>
          </p:nvSpPr>
          <p:spPr bwMode="auto">
            <a:xfrm>
              <a:off x="3564" y="2269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28" name="Oval 1068"/>
            <p:cNvSpPr>
              <a:spLocks noChangeArrowheads="1"/>
            </p:cNvSpPr>
            <p:nvPr/>
          </p:nvSpPr>
          <p:spPr bwMode="auto">
            <a:xfrm>
              <a:off x="3590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29" name="Oval 1069"/>
            <p:cNvSpPr>
              <a:spLocks noChangeArrowheads="1"/>
            </p:cNvSpPr>
            <p:nvPr/>
          </p:nvSpPr>
          <p:spPr bwMode="auto">
            <a:xfrm>
              <a:off x="3696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30" name="Oval 1070"/>
            <p:cNvSpPr>
              <a:spLocks noChangeArrowheads="1"/>
            </p:cNvSpPr>
            <p:nvPr/>
          </p:nvSpPr>
          <p:spPr bwMode="auto">
            <a:xfrm>
              <a:off x="3775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31" name="Oval 1071"/>
            <p:cNvSpPr>
              <a:spLocks noChangeArrowheads="1"/>
            </p:cNvSpPr>
            <p:nvPr/>
          </p:nvSpPr>
          <p:spPr bwMode="auto">
            <a:xfrm>
              <a:off x="3643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32" name="Oval 1072"/>
            <p:cNvSpPr>
              <a:spLocks noChangeArrowheads="1"/>
            </p:cNvSpPr>
            <p:nvPr/>
          </p:nvSpPr>
          <p:spPr bwMode="auto">
            <a:xfrm>
              <a:off x="3960" y="257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33" name="Oval 1073"/>
            <p:cNvSpPr>
              <a:spLocks noChangeArrowheads="1"/>
            </p:cNvSpPr>
            <p:nvPr/>
          </p:nvSpPr>
          <p:spPr bwMode="auto">
            <a:xfrm>
              <a:off x="3616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34" name="Rectangle 1074"/>
            <p:cNvSpPr>
              <a:spLocks noChangeArrowheads="1"/>
            </p:cNvSpPr>
            <p:nvPr/>
          </p:nvSpPr>
          <p:spPr bwMode="auto">
            <a:xfrm>
              <a:off x="4462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35" name="Rectangle 1075"/>
            <p:cNvSpPr>
              <a:spLocks noChangeArrowheads="1"/>
            </p:cNvSpPr>
            <p:nvPr/>
          </p:nvSpPr>
          <p:spPr bwMode="auto">
            <a:xfrm>
              <a:off x="4304" y="160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36" name="Rectangle 1076"/>
            <p:cNvSpPr>
              <a:spLocks noChangeArrowheads="1"/>
            </p:cNvSpPr>
            <p:nvPr/>
          </p:nvSpPr>
          <p:spPr bwMode="auto">
            <a:xfrm>
              <a:off x="4515" y="1473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37" name="Rectangle 1077"/>
            <p:cNvSpPr>
              <a:spLocks noChangeArrowheads="1"/>
            </p:cNvSpPr>
            <p:nvPr/>
          </p:nvSpPr>
          <p:spPr bwMode="auto">
            <a:xfrm>
              <a:off x="4595" y="2224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38" name="Rectangle 1078"/>
            <p:cNvSpPr>
              <a:spLocks noChangeArrowheads="1"/>
            </p:cNvSpPr>
            <p:nvPr/>
          </p:nvSpPr>
          <p:spPr bwMode="auto">
            <a:xfrm>
              <a:off x="4568" y="1694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39" name="Rectangle 1079"/>
            <p:cNvSpPr>
              <a:spLocks noChangeArrowheads="1"/>
            </p:cNvSpPr>
            <p:nvPr/>
          </p:nvSpPr>
          <p:spPr bwMode="auto">
            <a:xfrm>
              <a:off x="4674" y="1915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40" name="Rectangle 1080"/>
            <p:cNvSpPr>
              <a:spLocks noChangeArrowheads="1"/>
            </p:cNvSpPr>
            <p:nvPr/>
          </p:nvSpPr>
          <p:spPr bwMode="auto">
            <a:xfrm>
              <a:off x="4648" y="1473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41" name="Rectangle 1081"/>
            <p:cNvSpPr>
              <a:spLocks noChangeArrowheads="1"/>
            </p:cNvSpPr>
            <p:nvPr/>
          </p:nvSpPr>
          <p:spPr bwMode="auto">
            <a:xfrm>
              <a:off x="4806" y="156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42" name="Rectangle 1082"/>
            <p:cNvSpPr>
              <a:spLocks noChangeArrowheads="1"/>
            </p:cNvSpPr>
            <p:nvPr/>
          </p:nvSpPr>
          <p:spPr bwMode="auto">
            <a:xfrm>
              <a:off x="4753" y="2048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43" name="Rectangle 1083"/>
            <p:cNvSpPr>
              <a:spLocks noChangeArrowheads="1"/>
            </p:cNvSpPr>
            <p:nvPr/>
          </p:nvSpPr>
          <p:spPr bwMode="auto">
            <a:xfrm>
              <a:off x="4833" y="1827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44" name="Rectangle 1084"/>
            <p:cNvSpPr>
              <a:spLocks noChangeArrowheads="1"/>
            </p:cNvSpPr>
            <p:nvPr/>
          </p:nvSpPr>
          <p:spPr bwMode="auto">
            <a:xfrm>
              <a:off x="4806" y="240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45" name="Rectangle 1085"/>
            <p:cNvSpPr>
              <a:spLocks noChangeArrowheads="1"/>
            </p:cNvSpPr>
            <p:nvPr/>
          </p:nvSpPr>
          <p:spPr bwMode="auto">
            <a:xfrm>
              <a:off x="4965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46" name="Rectangle 1086"/>
            <p:cNvSpPr>
              <a:spLocks noChangeArrowheads="1"/>
            </p:cNvSpPr>
            <p:nvPr/>
          </p:nvSpPr>
          <p:spPr bwMode="auto">
            <a:xfrm>
              <a:off x="4965" y="2269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47" name="Rectangle 1087"/>
            <p:cNvSpPr>
              <a:spLocks noChangeArrowheads="1"/>
            </p:cNvSpPr>
            <p:nvPr/>
          </p:nvSpPr>
          <p:spPr bwMode="auto">
            <a:xfrm>
              <a:off x="4991" y="244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48" name="Rectangle 1088"/>
            <p:cNvSpPr>
              <a:spLocks noChangeArrowheads="1"/>
            </p:cNvSpPr>
            <p:nvPr/>
          </p:nvSpPr>
          <p:spPr bwMode="auto">
            <a:xfrm>
              <a:off x="2929" y="1296"/>
              <a:ext cx="2591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5649" name="Line 1089"/>
            <p:cNvSpPr>
              <a:spLocks noChangeShapeType="1"/>
            </p:cNvSpPr>
            <p:nvPr/>
          </p:nvSpPr>
          <p:spPr bwMode="auto">
            <a:xfrm>
              <a:off x="3552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0" name="Line 1090"/>
            <p:cNvSpPr>
              <a:spLocks noChangeShapeType="1"/>
            </p:cNvSpPr>
            <p:nvPr/>
          </p:nvSpPr>
          <p:spPr bwMode="auto">
            <a:xfrm>
              <a:off x="4176" y="1344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1" name="Line 1091"/>
            <p:cNvSpPr>
              <a:spLocks noChangeShapeType="1"/>
            </p:cNvSpPr>
            <p:nvPr/>
          </p:nvSpPr>
          <p:spPr bwMode="auto">
            <a:xfrm>
              <a:off x="3888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1092"/>
          <p:cNvGrpSpPr>
            <a:grpSpLocks/>
          </p:cNvGrpSpPr>
          <p:nvPr/>
        </p:nvGrpSpPr>
        <p:grpSpPr bwMode="auto">
          <a:xfrm>
            <a:off x="5013326" y="2667000"/>
            <a:ext cx="3749675" cy="3390901"/>
            <a:chOff x="2198" y="1680"/>
            <a:chExt cx="2362" cy="2136"/>
          </a:xfrm>
        </p:grpSpPr>
        <p:sp>
          <p:nvSpPr>
            <p:cNvPr id="25615" name="Text Box 1093"/>
            <p:cNvSpPr txBox="1">
              <a:spLocks noChangeArrowheads="1"/>
            </p:cNvSpPr>
            <p:nvPr/>
          </p:nvSpPr>
          <p:spPr bwMode="auto">
            <a:xfrm>
              <a:off x="2198" y="3525"/>
              <a:ext cx="140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rgbClr val="FF0000"/>
                  </a:solidFill>
                  <a:latin typeface="+mn-lt"/>
                </a:rPr>
                <a:t>Support Vectors</a:t>
              </a:r>
            </a:p>
          </p:txBody>
        </p:sp>
        <p:sp>
          <p:nvSpPr>
            <p:cNvPr id="25616" name="Line 1094"/>
            <p:cNvSpPr>
              <a:spLocks noChangeShapeType="1"/>
            </p:cNvSpPr>
            <p:nvPr/>
          </p:nvSpPr>
          <p:spPr bwMode="auto">
            <a:xfrm flipV="1">
              <a:off x="2928" y="1680"/>
              <a:ext cx="1392" cy="1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17" name="Line 1095"/>
            <p:cNvSpPr>
              <a:spLocks noChangeShapeType="1"/>
            </p:cNvSpPr>
            <p:nvPr/>
          </p:nvSpPr>
          <p:spPr bwMode="auto">
            <a:xfrm flipV="1">
              <a:off x="2928" y="2016"/>
              <a:ext cx="1536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18" name="Line 1096"/>
            <p:cNvSpPr>
              <a:spLocks noChangeShapeType="1"/>
            </p:cNvSpPr>
            <p:nvPr/>
          </p:nvSpPr>
          <p:spPr bwMode="auto">
            <a:xfrm flipV="1">
              <a:off x="2976" y="2304"/>
              <a:ext cx="158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19" name="Line 1097"/>
            <p:cNvSpPr>
              <a:spLocks noChangeShapeType="1"/>
            </p:cNvSpPr>
            <p:nvPr/>
          </p:nvSpPr>
          <p:spPr bwMode="auto">
            <a:xfrm flipV="1">
              <a:off x="2976" y="2640"/>
              <a:ext cx="96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20" name="Line 1098"/>
            <p:cNvSpPr>
              <a:spLocks noChangeShapeType="1"/>
            </p:cNvSpPr>
            <p:nvPr/>
          </p:nvSpPr>
          <p:spPr bwMode="auto">
            <a:xfrm flipV="1">
              <a:off x="2976" y="1824"/>
              <a:ext cx="62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" name="Group 1099"/>
          <p:cNvGrpSpPr>
            <a:grpSpLocks/>
          </p:cNvGrpSpPr>
          <p:nvPr/>
        </p:nvGrpSpPr>
        <p:grpSpPr bwMode="auto">
          <a:xfrm>
            <a:off x="2590800" y="3352801"/>
            <a:ext cx="1819275" cy="2138363"/>
            <a:chOff x="682" y="2112"/>
            <a:chExt cx="1146" cy="1347"/>
          </a:xfrm>
        </p:grpSpPr>
        <p:sp>
          <p:nvSpPr>
            <p:cNvPr id="25612" name="Text Box 1100"/>
            <p:cNvSpPr txBox="1">
              <a:spLocks noChangeArrowheads="1"/>
            </p:cNvSpPr>
            <p:nvPr/>
          </p:nvSpPr>
          <p:spPr bwMode="auto">
            <a:xfrm>
              <a:off x="682" y="3168"/>
              <a:ext cx="114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+mn-lt"/>
                </a:rPr>
                <a:t>Small Margin</a:t>
              </a:r>
            </a:p>
          </p:txBody>
        </p:sp>
        <p:sp>
          <p:nvSpPr>
            <p:cNvPr id="25613" name="Line 1101"/>
            <p:cNvSpPr>
              <a:spLocks noChangeShapeType="1"/>
            </p:cNvSpPr>
            <p:nvPr/>
          </p:nvSpPr>
          <p:spPr bwMode="auto">
            <a:xfrm flipV="1">
              <a:off x="1440" y="2112"/>
              <a:ext cx="288" cy="4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14" name="Line 1102"/>
            <p:cNvSpPr>
              <a:spLocks noChangeShapeType="1"/>
            </p:cNvSpPr>
            <p:nvPr/>
          </p:nvSpPr>
          <p:spPr bwMode="auto">
            <a:xfrm flipV="1">
              <a:off x="1344" y="2160"/>
              <a:ext cx="240" cy="105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" name="Group 1103"/>
          <p:cNvGrpSpPr>
            <a:grpSpLocks/>
          </p:cNvGrpSpPr>
          <p:nvPr/>
        </p:nvGrpSpPr>
        <p:grpSpPr bwMode="auto">
          <a:xfrm>
            <a:off x="6873875" y="2667000"/>
            <a:ext cx="1819275" cy="2824163"/>
            <a:chOff x="3370" y="1680"/>
            <a:chExt cx="1146" cy="1779"/>
          </a:xfrm>
        </p:grpSpPr>
        <p:sp>
          <p:nvSpPr>
            <p:cNvPr id="25609" name="Text Box 1104"/>
            <p:cNvSpPr txBox="1">
              <a:spLocks noChangeArrowheads="1"/>
            </p:cNvSpPr>
            <p:nvPr/>
          </p:nvSpPr>
          <p:spPr bwMode="auto">
            <a:xfrm>
              <a:off x="3370" y="3168"/>
              <a:ext cx="114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+mn-lt"/>
                  <a:ea typeface="Tahoma" panose="020B0604030504040204" pitchFamily="34" charset="0"/>
                  <a:cs typeface="Tahoma" panose="020B0604030504040204" pitchFamily="34" charset="0"/>
                </a:rPr>
                <a:t>Large Margin</a:t>
              </a:r>
            </a:p>
          </p:txBody>
        </p:sp>
        <p:sp>
          <p:nvSpPr>
            <p:cNvPr id="25610" name="Line 1105"/>
            <p:cNvSpPr>
              <a:spLocks noChangeShapeType="1"/>
            </p:cNvSpPr>
            <p:nvPr/>
          </p:nvSpPr>
          <p:spPr bwMode="auto">
            <a:xfrm flipV="1">
              <a:off x="3744" y="1680"/>
              <a:ext cx="528" cy="24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11" name="Line 1106"/>
            <p:cNvSpPr>
              <a:spLocks noChangeShapeType="1"/>
            </p:cNvSpPr>
            <p:nvPr/>
          </p:nvSpPr>
          <p:spPr bwMode="auto">
            <a:xfrm flipV="1">
              <a:off x="4032" y="1728"/>
              <a:ext cx="96" cy="148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23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1828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59FFE5-7A51-4510-AED9-57F1635FB673}" type="datetime4">
              <a:rPr lang="en-US" altLang="en-US" sz="120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November 15, 2016</a:t>
            </a:fld>
            <a:endParaRPr lang="en-US" altLang="en-US" sz="1200"/>
          </a:p>
        </p:txBody>
      </p:sp>
      <p:sp>
        <p:nvSpPr>
          <p:cNvPr id="26627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4876800" y="6477000"/>
            <a:ext cx="28956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/>
              <a:t>Data Mining: Concepts and Techniques</a:t>
            </a:r>
          </a:p>
        </p:txBody>
      </p:sp>
      <p:sp>
        <p:nvSpPr>
          <p:cNvPr id="2662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D9A99D6-9D35-4F3C-80ED-C75961116CDA}" type="slidenum">
              <a:rPr lang="en-US" altLang="en-US" sz="120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200"/>
          </a:p>
        </p:txBody>
      </p:sp>
      <p:sp>
        <p:nvSpPr>
          <p:cNvPr id="266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SVM—Margins and Support Vectors</a:t>
            </a:r>
          </a:p>
        </p:txBody>
      </p:sp>
      <p:pic>
        <p:nvPicPr>
          <p:cNvPr id="2663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66826"/>
            <a:ext cx="7448550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208338"/>
            <a:ext cx="3886200" cy="326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123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 smtClean="0"/>
              <a:t>SVM—When Data Is Linearly Separable</a:t>
            </a:r>
          </a:p>
        </p:txBody>
      </p:sp>
      <p:grpSp>
        <p:nvGrpSpPr>
          <p:cNvPr id="27652" name="Group 3"/>
          <p:cNvGrpSpPr>
            <a:grpSpLocks/>
          </p:cNvGrpSpPr>
          <p:nvPr/>
        </p:nvGrpSpPr>
        <p:grpSpPr bwMode="auto">
          <a:xfrm>
            <a:off x="1220790" y="1238250"/>
            <a:ext cx="4114800" cy="2667000"/>
            <a:chOff x="337" y="1296"/>
            <a:chExt cx="2592" cy="1680"/>
          </a:xfrm>
        </p:grpSpPr>
        <p:sp>
          <p:nvSpPr>
            <p:cNvPr id="27688" name="Oval 4"/>
            <p:cNvSpPr>
              <a:spLocks noChangeArrowheads="1"/>
            </p:cNvSpPr>
            <p:nvPr/>
          </p:nvSpPr>
          <p:spPr bwMode="auto">
            <a:xfrm>
              <a:off x="760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89" name="Oval 5"/>
            <p:cNvSpPr>
              <a:spLocks noChangeArrowheads="1"/>
            </p:cNvSpPr>
            <p:nvPr/>
          </p:nvSpPr>
          <p:spPr bwMode="auto">
            <a:xfrm>
              <a:off x="813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90" name="Oval 6"/>
            <p:cNvSpPr>
              <a:spLocks noChangeArrowheads="1"/>
            </p:cNvSpPr>
            <p:nvPr/>
          </p:nvSpPr>
          <p:spPr bwMode="auto">
            <a:xfrm>
              <a:off x="522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91" name="Oval 7"/>
            <p:cNvSpPr>
              <a:spLocks noChangeArrowheads="1"/>
            </p:cNvSpPr>
            <p:nvPr/>
          </p:nvSpPr>
          <p:spPr bwMode="auto">
            <a:xfrm>
              <a:off x="681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92" name="Oval 8"/>
            <p:cNvSpPr>
              <a:spLocks noChangeArrowheads="1"/>
            </p:cNvSpPr>
            <p:nvPr/>
          </p:nvSpPr>
          <p:spPr bwMode="auto">
            <a:xfrm>
              <a:off x="945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93" name="Oval 9"/>
            <p:cNvSpPr>
              <a:spLocks noChangeArrowheads="1"/>
            </p:cNvSpPr>
            <p:nvPr/>
          </p:nvSpPr>
          <p:spPr bwMode="auto">
            <a:xfrm>
              <a:off x="840" y="2048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94" name="Oval 10"/>
            <p:cNvSpPr>
              <a:spLocks noChangeArrowheads="1"/>
            </p:cNvSpPr>
            <p:nvPr/>
          </p:nvSpPr>
          <p:spPr bwMode="auto">
            <a:xfrm>
              <a:off x="972" y="2269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95" name="Oval 11"/>
            <p:cNvSpPr>
              <a:spLocks noChangeArrowheads="1"/>
            </p:cNvSpPr>
            <p:nvPr/>
          </p:nvSpPr>
          <p:spPr bwMode="auto">
            <a:xfrm>
              <a:off x="998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96" name="Oval 12"/>
            <p:cNvSpPr>
              <a:spLocks noChangeArrowheads="1"/>
            </p:cNvSpPr>
            <p:nvPr/>
          </p:nvSpPr>
          <p:spPr bwMode="auto">
            <a:xfrm>
              <a:off x="1104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97" name="Oval 13"/>
            <p:cNvSpPr>
              <a:spLocks noChangeArrowheads="1"/>
            </p:cNvSpPr>
            <p:nvPr/>
          </p:nvSpPr>
          <p:spPr bwMode="auto">
            <a:xfrm>
              <a:off x="1183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98" name="Oval 14"/>
            <p:cNvSpPr>
              <a:spLocks noChangeArrowheads="1"/>
            </p:cNvSpPr>
            <p:nvPr/>
          </p:nvSpPr>
          <p:spPr bwMode="auto">
            <a:xfrm>
              <a:off x="1051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99" name="Oval 15"/>
            <p:cNvSpPr>
              <a:spLocks noChangeArrowheads="1"/>
            </p:cNvSpPr>
            <p:nvPr/>
          </p:nvSpPr>
          <p:spPr bwMode="auto">
            <a:xfrm>
              <a:off x="1369" y="2578"/>
              <a:ext cx="52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700" name="Oval 16"/>
            <p:cNvSpPr>
              <a:spLocks noChangeArrowheads="1"/>
            </p:cNvSpPr>
            <p:nvPr/>
          </p:nvSpPr>
          <p:spPr bwMode="auto">
            <a:xfrm>
              <a:off x="1025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grpSp>
          <p:nvGrpSpPr>
            <p:cNvPr id="27701" name="Group 17"/>
            <p:cNvGrpSpPr>
              <a:grpSpLocks/>
            </p:cNvGrpSpPr>
            <p:nvPr/>
          </p:nvGrpSpPr>
          <p:grpSpPr bwMode="auto">
            <a:xfrm>
              <a:off x="1712" y="1473"/>
              <a:ext cx="741" cy="1061"/>
              <a:chOff x="1712" y="1473"/>
              <a:chExt cx="741" cy="1061"/>
            </a:xfrm>
          </p:grpSpPr>
          <p:sp>
            <p:nvSpPr>
              <p:cNvPr id="27706" name="Rectangle 18"/>
              <p:cNvSpPr>
                <a:spLocks noChangeArrowheads="1"/>
              </p:cNvSpPr>
              <p:nvPr/>
            </p:nvSpPr>
            <p:spPr bwMode="auto">
              <a:xfrm>
                <a:off x="1871" y="1959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7707" name="Rectangle 19"/>
              <p:cNvSpPr>
                <a:spLocks noChangeArrowheads="1"/>
              </p:cNvSpPr>
              <p:nvPr/>
            </p:nvSpPr>
            <p:spPr bwMode="auto">
              <a:xfrm>
                <a:off x="1712" y="160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7708" name="Rectangle 20"/>
              <p:cNvSpPr>
                <a:spLocks noChangeArrowheads="1"/>
              </p:cNvSpPr>
              <p:nvPr/>
            </p:nvSpPr>
            <p:spPr bwMode="auto">
              <a:xfrm>
                <a:off x="1924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7709" name="Rectangle 21"/>
              <p:cNvSpPr>
                <a:spLocks noChangeArrowheads="1"/>
              </p:cNvSpPr>
              <p:nvPr/>
            </p:nvSpPr>
            <p:spPr bwMode="auto">
              <a:xfrm>
                <a:off x="2003" y="2224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7710" name="Rectangle 22"/>
              <p:cNvSpPr>
                <a:spLocks noChangeArrowheads="1"/>
              </p:cNvSpPr>
              <p:nvPr/>
            </p:nvSpPr>
            <p:spPr bwMode="auto">
              <a:xfrm>
                <a:off x="1977" y="1694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7711" name="Rectangle 23"/>
              <p:cNvSpPr>
                <a:spLocks noChangeArrowheads="1"/>
              </p:cNvSpPr>
              <p:nvPr/>
            </p:nvSpPr>
            <p:spPr bwMode="auto">
              <a:xfrm>
                <a:off x="2083" y="1915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7712" name="Rectangle 24"/>
              <p:cNvSpPr>
                <a:spLocks noChangeArrowheads="1"/>
              </p:cNvSpPr>
              <p:nvPr/>
            </p:nvSpPr>
            <p:spPr bwMode="auto">
              <a:xfrm>
                <a:off x="2056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7713" name="Rectangle 25"/>
              <p:cNvSpPr>
                <a:spLocks noChangeArrowheads="1"/>
              </p:cNvSpPr>
              <p:nvPr/>
            </p:nvSpPr>
            <p:spPr bwMode="auto">
              <a:xfrm>
                <a:off x="2215" y="156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7714" name="Rectangle 26"/>
              <p:cNvSpPr>
                <a:spLocks noChangeArrowheads="1"/>
              </p:cNvSpPr>
              <p:nvPr/>
            </p:nvSpPr>
            <p:spPr bwMode="auto">
              <a:xfrm>
                <a:off x="2162" y="2048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7715" name="Rectangle 27"/>
              <p:cNvSpPr>
                <a:spLocks noChangeArrowheads="1"/>
              </p:cNvSpPr>
              <p:nvPr/>
            </p:nvSpPr>
            <p:spPr bwMode="auto">
              <a:xfrm>
                <a:off x="2241" y="1827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7716" name="Rectangle 28"/>
              <p:cNvSpPr>
                <a:spLocks noChangeArrowheads="1"/>
              </p:cNvSpPr>
              <p:nvPr/>
            </p:nvSpPr>
            <p:spPr bwMode="auto">
              <a:xfrm>
                <a:off x="2215" y="240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7717" name="Rectangle 29"/>
              <p:cNvSpPr>
                <a:spLocks noChangeArrowheads="1"/>
              </p:cNvSpPr>
              <p:nvPr/>
            </p:nvSpPr>
            <p:spPr bwMode="auto">
              <a:xfrm>
                <a:off x="2374" y="1959"/>
                <a:ext cx="52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7718" name="Rectangle 30"/>
              <p:cNvSpPr>
                <a:spLocks noChangeArrowheads="1"/>
              </p:cNvSpPr>
              <p:nvPr/>
            </p:nvSpPr>
            <p:spPr bwMode="auto">
              <a:xfrm>
                <a:off x="2374" y="2269"/>
                <a:ext cx="52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7719" name="Rectangle 31"/>
              <p:cNvSpPr>
                <a:spLocks noChangeArrowheads="1"/>
              </p:cNvSpPr>
              <p:nvPr/>
            </p:nvSpPr>
            <p:spPr bwMode="auto">
              <a:xfrm>
                <a:off x="2400" y="244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</p:grpSp>
        <p:sp>
          <p:nvSpPr>
            <p:cNvPr id="27702" name="Rectangle 32"/>
            <p:cNvSpPr>
              <a:spLocks noChangeArrowheads="1"/>
            </p:cNvSpPr>
            <p:nvPr/>
          </p:nvSpPr>
          <p:spPr bwMode="auto">
            <a:xfrm>
              <a:off x="337" y="1296"/>
              <a:ext cx="2592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703" name="Line 33"/>
            <p:cNvSpPr>
              <a:spLocks noChangeShapeType="1"/>
            </p:cNvSpPr>
            <p:nvPr/>
          </p:nvSpPr>
          <p:spPr bwMode="auto">
            <a:xfrm>
              <a:off x="1686" y="1384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4" name="Line 34"/>
            <p:cNvSpPr>
              <a:spLocks noChangeShapeType="1"/>
            </p:cNvSpPr>
            <p:nvPr/>
          </p:nvSpPr>
          <p:spPr bwMode="auto">
            <a:xfrm>
              <a:off x="1395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5" name="Line 35"/>
            <p:cNvSpPr>
              <a:spLocks noChangeShapeType="1"/>
            </p:cNvSpPr>
            <p:nvPr/>
          </p:nvSpPr>
          <p:spPr bwMode="auto">
            <a:xfrm>
              <a:off x="1554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653" name="Group 36"/>
          <p:cNvGrpSpPr>
            <a:grpSpLocks/>
          </p:cNvGrpSpPr>
          <p:nvPr/>
        </p:nvGrpSpPr>
        <p:grpSpPr bwMode="auto">
          <a:xfrm>
            <a:off x="6218239" y="1255713"/>
            <a:ext cx="4113213" cy="2667000"/>
            <a:chOff x="2929" y="1296"/>
            <a:chExt cx="2591" cy="1680"/>
          </a:xfrm>
        </p:grpSpPr>
        <p:sp>
          <p:nvSpPr>
            <p:cNvPr id="27657" name="Oval 37"/>
            <p:cNvSpPr>
              <a:spLocks noChangeArrowheads="1"/>
            </p:cNvSpPr>
            <p:nvPr/>
          </p:nvSpPr>
          <p:spPr bwMode="auto">
            <a:xfrm>
              <a:off x="3352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58" name="Oval 38"/>
            <p:cNvSpPr>
              <a:spLocks noChangeArrowheads="1"/>
            </p:cNvSpPr>
            <p:nvPr/>
          </p:nvSpPr>
          <p:spPr bwMode="auto">
            <a:xfrm>
              <a:off x="3405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59" name="Oval 39"/>
            <p:cNvSpPr>
              <a:spLocks noChangeArrowheads="1"/>
            </p:cNvSpPr>
            <p:nvPr/>
          </p:nvSpPr>
          <p:spPr bwMode="auto">
            <a:xfrm>
              <a:off x="3114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60" name="Oval 40"/>
            <p:cNvSpPr>
              <a:spLocks noChangeArrowheads="1"/>
            </p:cNvSpPr>
            <p:nvPr/>
          </p:nvSpPr>
          <p:spPr bwMode="auto">
            <a:xfrm>
              <a:off x="3273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61" name="Oval 41"/>
            <p:cNvSpPr>
              <a:spLocks noChangeArrowheads="1"/>
            </p:cNvSpPr>
            <p:nvPr/>
          </p:nvSpPr>
          <p:spPr bwMode="auto">
            <a:xfrm>
              <a:off x="3537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62" name="Oval 42"/>
            <p:cNvSpPr>
              <a:spLocks noChangeArrowheads="1"/>
            </p:cNvSpPr>
            <p:nvPr/>
          </p:nvSpPr>
          <p:spPr bwMode="auto">
            <a:xfrm>
              <a:off x="3431" y="2048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63" name="Oval 43"/>
            <p:cNvSpPr>
              <a:spLocks noChangeArrowheads="1"/>
            </p:cNvSpPr>
            <p:nvPr/>
          </p:nvSpPr>
          <p:spPr bwMode="auto">
            <a:xfrm>
              <a:off x="3564" y="2269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64" name="Oval 44"/>
            <p:cNvSpPr>
              <a:spLocks noChangeArrowheads="1"/>
            </p:cNvSpPr>
            <p:nvPr/>
          </p:nvSpPr>
          <p:spPr bwMode="auto">
            <a:xfrm>
              <a:off x="3590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65" name="Oval 45"/>
            <p:cNvSpPr>
              <a:spLocks noChangeArrowheads="1"/>
            </p:cNvSpPr>
            <p:nvPr/>
          </p:nvSpPr>
          <p:spPr bwMode="auto">
            <a:xfrm>
              <a:off x="3696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66" name="Oval 46"/>
            <p:cNvSpPr>
              <a:spLocks noChangeArrowheads="1"/>
            </p:cNvSpPr>
            <p:nvPr/>
          </p:nvSpPr>
          <p:spPr bwMode="auto">
            <a:xfrm>
              <a:off x="3775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67" name="Oval 47"/>
            <p:cNvSpPr>
              <a:spLocks noChangeArrowheads="1"/>
            </p:cNvSpPr>
            <p:nvPr/>
          </p:nvSpPr>
          <p:spPr bwMode="auto">
            <a:xfrm>
              <a:off x="3643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68" name="Oval 48"/>
            <p:cNvSpPr>
              <a:spLocks noChangeArrowheads="1"/>
            </p:cNvSpPr>
            <p:nvPr/>
          </p:nvSpPr>
          <p:spPr bwMode="auto">
            <a:xfrm>
              <a:off x="3960" y="257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69" name="Oval 49"/>
            <p:cNvSpPr>
              <a:spLocks noChangeArrowheads="1"/>
            </p:cNvSpPr>
            <p:nvPr/>
          </p:nvSpPr>
          <p:spPr bwMode="auto">
            <a:xfrm>
              <a:off x="3616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70" name="Rectangle 50"/>
            <p:cNvSpPr>
              <a:spLocks noChangeArrowheads="1"/>
            </p:cNvSpPr>
            <p:nvPr/>
          </p:nvSpPr>
          <p:spPr bwMode="auto">
            <a:xfrm>
              <a:off x="4462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71" name="Rectangle 51"/>
            <p:cNvSpPr>
              <a:spLocks noChangeArrowheads="1"/>
            </p:cNvSpPr>
            <p:nvPr/>
          </p:nvSpPr>
          <p:spPr bwMode="auto">
            <a:xfrm>
              <a:off x="4304" y="160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72" name="Rectangle 52"/>
            <p:cNvSpPr>
              <a:spLocks noChangeArrowheads="1"/>
            </p:cNvSpPr>
            <p:nvPr/>
          </p:nvSpPr>
          <p:spPr bwMode="auto">
            <a:xfrm>
              <a:off x="4515" y="1473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73" name="Rectangle 53"/>
            <p:cNvSpPr>
              <a:spLocks noChangeArrowheads="1"/>
            </p:cNvSpPr>
            <p:nvPr/>
          </p:nvSpPr>
          <p:spPr bwMode="auto">
            <a:xfrm>
              <a:off x="4595" y="2224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74" name="Rectangle 54"/>
            <p:cNvSpPr>
              <a:spLocks noChangeArrowheads="1"/>
            </p:cNvSpPr>
            <p:nvPr/>
          </p:nvSpPr>
          <p:spPr bwMode="auto">
            <a:xfrm>
              <a:off x="4568" y="1694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75" name="Rectangle 55"/>
            <p:cNvSpPr>
              <a:spLocks noChangeArrowheads="1"/>
            </p:cNvSpPr>
            <p:nvPr/>
          </p:nvSpPr>
          <p:spPr bwMode="auto">
            <a:xfrm>
              <a:off x="4674" y="1915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76" name="Rectangle 56"/>
            <p:cNvSpPr>
              <a:spLocks noChangeArrowheads="1"/>
            </p:cNvSpPr>
            <p:nvPr/>
          </p:nvSpPr>
          <p:spPr bwMode="auto">
            <a:xfrm>
              <a:off x="4648" y="1473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77" name="Rectangle 57"/>
            <p:cNvSpPr>
              <a:spLocks noChangeArrowheads="1"/>
            </p:cNvSpPr>
            <p:nvPr/>
          </p:nvSpPr>
          <p:spPr bwMode="auto">
            <a:xfrm>
              <a:off x="4806" y="156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78" name="Rectangle 58"/>
            <p:cNvSpPr>
              <a:spLocks noChangeArrowheads="1"/>
            </p:cNvSpPr>
            <p:nvPr/>
          </p:nvSpPr>
          <p:spPr bwMode="auto">
            <a:xfrm>
              <a:off x="4753" y="2048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79" name="Rectangle 59"/>
            <p:cNvSpPr>
              <a:spLocks noChangeArrowheads="1"/>
            </p:cNvSpPr>
            <p:nvPr/>
          </p:nvSpPr>
          <p:spPr bwMode="auto">
            <a:xfrm>
              <a:off x="4833" y="1827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80" name="Rectangle 60"/>
            <p:cNvSpPr>
              <a:spLocks noChangeArrowheads="1"/>
            </p:cNvSpPr>
            <p:nvPr/>
          </p:nvSpPr>
          <p:spPr bwMode="auto">
            <a:xfrm>
              <a:off x="4806" y="240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81" name="Rectangle 61"/>
            <p:cNvSpPr>
              <a:spLocks noChangeArrowheads="1"/>
            </p:cNvSpPr>
            <p:nvPr/>
          </p:nvSpPr>
          <p:spPr bwMode="auto">
            <a:xfrm>
              <a:off x="4965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82" name="Rectangle 62"/>
            <p:cNvSpPr>
              <a:spLocks noChangeArrowheads="1"/>
            </p:cNvSpPr>
            <p:nvPr/>
          </p:nvSpPr>
          <p:spPr bwMode="auto">
            <a:xfrm>
              <a:off x="4965" y="2269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83" name="Rectangle 63"/>
            <p:cNvSpPr>
              <a:spLocks noChangeArrowheads="1"/>
            </p:cNvSpPr>
            <p:nvPr/>
          </p:nvSpPr>
          <p:spPr bwMode="auto">
            <a:xfrm>
              <a:off x="4991" y="244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84" name="Rectangle 64"/>
            <p:cNvSpPr>
              <a:spLocks noChangeArrowheads="1"/>
            </p:cNvSpPr>
            <p:nvPr/>
          </p:nvSpPr>
          <p:spPr bwMode="auto">
            <a:xfrm>
              <a:off x="2929" y="1296"/>
              <a:ext cx="2591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27685" name="Line 65"/>
            <p:cNvSpPr>
              <a:spLocks noChangeShapeType="1"/>
            </p:cNvSpPr>
            <p:nvPr/>
          </p:nvSpPr>
          <p:spPr bwMode="auto">
            <a:xfrm>
              <a:off x="3552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6" name="Line 66"/>
            <p:cNvSpPr>
              <a:spLocks noChangeShapeType="1"/>
            </p:cNvSpPr>
            <p:nvPr/>
          </p:nvSpPr>
          <p:spPr bwMode="auto">
            <a:xfrm>
              <a:off x="4176" y="1344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7" name="Line 67"/>
            <p:cNvSpPr>
              <a:spLocks noChangeShapeType="1"/>
            </p:cNvSpPr>
            <p:nvPr/>
          </p:nvSpPr>
          <p:spPr bwMode="auto">
            <a:xfrm>
              <a:off x="3888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54" name="Line 68"/>
          <p:cNvSpPr>
            <a:spLocks noChangeShapeType="1"/>
          </p:cNvSpPr>
          <p:nvPr/>
        </p:nvSpPr>
        <p:spPr bwMode="auto">
          <a:xfrm flipV="1">
            <a:off x="7908927" y="2659062"/>
            <a:ext cx="742950" cy="33337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55" name="Text Box 69"/>
          <p:cNvSpPr txBox="1">
            <a:spLocks noChangeArrowheads="1"/>
          </p:cNvSpPr>
          <p:nvPr/>
        </p:nvSpPr>
        <p:spPr bwMode="auto">
          <a:xfrm>
            <a:off x="8134352" y="2764629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</a:p>
        </p:txBody>
      </p:sp>
      <p:sp>
        <p:nvSpPr>
          <p:cNvPr id="1796167" name="Text Box 71"/>
          <p:cNvSpPr txBox="1">
            <a:spLocks noChangeArrowheads="1"/>
          </p:cNvSpPr>
          <p:nvPr/>
        </p:nvSpPr>
        <p:spPr bwMode="auto">
          <a:xfrm>
            <a:off x="447675" y="4057650"/>
            <a:ext cx="10934700" cy="26776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Let data D be (</a:t>
            </a:r>
            <a:r>
              <a:rPr lang="en-US" altLang="en-US" sz="2400" b="1" dirty="0">
                <a:latin typeface="+mn-lt"/>
              </a:rPr>
              <a:t>X</a:t>
            </a:r>
            <a:r>
              <a:rPr lang="en-US" altLang="en-US" sz="2400" baseline="-25000" dirty="0">
                <a:latin typeface="+mn-lt"/>
              </a:rPr>
              <a:t>1</a:t>
            </a:r>
            <a:r>
              <a:rPr lang="en-US" altLang="en-US" sz="2400" dirty="0">
                <a:latin typeface="+mn-lt"/>
              </a:rPr>
              <a:t>, y</a:t>
            </a:r>
            <a:r>
              <a:rPr lang="en-US" altLang="en-US" sz="2400" baseline="-25000" dirty="0">
                <a:latin typeface="+mn-lt"/>
              </a:rPr>
              <a:t>1</a:t>
            </a:r>
            <a:r>
              <a:rPr lang="en-US" altLang="en-US" sz="2400" dirty="0">
                <a:latin typeface="+mn-lt"/>
              </a:rPr>
              <a:t>), …, (</a:t>
            </a:r>
            <a:r>
              <a:rPr lang="en-US" altLang="en-US" sz="2400" b="1" dirty="0">
                <a:latin typeface="+mn-lt"/>
              </a:rPr>
              <a:t>X</a:t>
            </a:r>
            <a:r>
              <a:rPr lang="en-US" altLang="en-US" sz="2400" baseline="-25000" dirty="0">
                <a:latin typeface="+mn-lt"/>
              </a:rPr>
              <a:t>|D|</a:t>
            </a:r>
            <a:r>
              <a:rPr lang="en-US" altLang="en-US" sz="2400" dirty="0">
                <a:latin typeface="+mn-lt"/>
              </a:rPr>
              <a:t>, </a:t>
            </a:r>
            <a:r>
              <a:rPr lang="en-US" altLang="en-US" sz="2400" dirty="0" err="1">
                <a:latin typeface="+mn-lt"/>
              </a:rPr>
              <a:t>y</a:t>
            </a:r>
            <a:r>
              <a:rPr lang="en-US" altLang="en-US" sz="2400" baseline="-25000" dirty="0" err="1">
                <a:latin typeface="+mn-lt"/>
              </a:rPr>
              <a:t>|D</a:t>
            </a:r>
            <a:r>
              <a:rPr lang="en-US" altLang="en-US" sz="2400" baseline="-25000" dirty="0">
                <a:latin typeface="+mn-lt"/>
              </a:rPr>
              <a:t>|</a:t>
            </a:r>
            <a:r>
              <a:rPr lang="en-US" altLang="en-US" sz="2400" dirty="0">
                <a:latin typeface="+mn-lt"/>
              </a:rPr>
              <a:t>), where </a:t>
            </a:r>
            <a:r>
              <a:rPr lang="en-US" altLang="en-US" sz="2400" b="1" dirty="0">
                <a:latin typeface="+mn-lt"/>
              </a:rPr>
              <a:t>X</a:t>
            </a:r>
            <a:r>
              <a:rPr lang="en-US" altLang="en-US" sz="2400" baseline="-25000" dirty="0">
                <a:latin typeface="+mn-lt"/>
              </a:rPr>
              <a:t>i</a:t>
            </a:r>
            <a:r>
              <a:rPr lang="en-US" altLang="en-US" sz="2400" dirty="0">
                <a:latin typeface="+mn-lt"/>
              </a:rPr>
              <a:t> is the set of training tuples associated with the class labels </a:t>
            </a:r>
            <a:r>
              <a:rPr lang="en-US" altLang="en-US" sz="2400" dirty="0" err="1">
                <a:latin typeface="+mn-lt"/>
              </a:rPr>
              <a:t>y</a:t>
            </a:r>
            <a:r>
              <a:rPr lang="en-US" altLang="en-US" sz="2400" baseline="-25000" dirty="0" err="1">
                <a:latin typeface="+mn-lt"/>
              </a:rPr>
              <a:t>i</a:t>
            </a:r>
            <a:endParaRPr lang="en-US" altLang="en-US" sz="2400" baseline="-25000" dirty="0">
              <a:latin typeface="+mn-lt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There are infinite lines (</a:t>
            </a:r>
            <a:r>
              <a:rPr lang="en-US" altLang="en-US" sz="2400" u="sng" dirty="0">
                <a:latin typeface="+mn-lt"/>
              </a:rPr>
              <a:t>hyperplanes</a:t>
            </a:r>
            <a:r>
              <a:rPr lang="en-US" altLang="en-US" sz="2400" dirty="0">
                <a:latin typeface="+mn-lt"/>
              </a:rPr>
              <a:t>) separating the two classes but we want to </a:t>
            </a:r>
            <a:r>
              <a:rPr lang="en-US" altLang="en-US" sz="2400" u="sng" dirty="0">
                <a:latin typeface="+mn-lt"/>
              </a:rPr>
              <a:t>find the best one</a:t>
            </a:r>
            <a:r>
              <a:rPr lang="en-US" altLang="en-US" sz="2400" dirty="0">
                <a:latin typeface="+mn-lt"/>
              </a:rPr>
              <a:t> (the one that minimizes classification error on unseen data)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i="1" dirty="0">
                <a:latin typeface="+mn-lt"/>
              </a:rPr>
              <a:t>SVM searches for the hyperplane with the largest margin</a:t>
            </a:r>
            <a:r>
              <a:rPr lang="en-US" altLang="en-US" sz="2400" dirty="0">
                <a:latin typeface="+mn-lt"/>
              </a:rPr>
              <a:t>, i.e., </a:t>
            </a:r>
            <a:r>
              <a:rPr lang="en-US" altLang="en-US" sz="2400" b="1" dirty="0">
                <a:latin typeface="+mn-lt"/>
              </a:rPr>
              <a:t>maximum marginal hyperplane</a:t>
            </a:r>
            <a:r>
              <a:rPr lang="en-US" altLang="en-US" sz="2400" dirty="0">
                <a:latin typeface="+mn-lt"/>
              </a:rPr>
              <a:t> (MMH)</a:t>
            </a:r>
          </a:p>
        </p:txBody>
      </p:sp>
    </p:spTree>
    <p:extLst>
      <p:ext uri="{BB962C8B-B14F-4D97-AF65-F5344CB8AC3E}">
        <p14:creationId xmlns:p14="http://schemas.microsoft.com/office/powerpoint/2010/main" val="183329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SVM—Linearly Separable</a:t>
            </a:r>
            <a:endParaRPr lang="en-US" altLang="en-US" dirty="0" smtClean="0"/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152524"/>
            <a:ext cx="11101823" cy="570547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400" dirty="0" smtClean="0"/>
              <a:t>A </a:t>
            </a:r>
            <a:r>
              <a:rPr lang="en-US" altLang="en-US" sz="2400" dirty="0"/>
              <a:t>separating hyperplane can be written as</a:t>
            </a:r>
          </a:p>
          <a:p>
            <a:pPr lvl="4">
              <a:lnSpc>
                <a:spcPct val="110000"/>
              </a:lnSpc>
              <a:buNone/>
            </a:pPr>
            <a:r>
              <a:rPr lang="en-US" altLang="en-US" sz="2400" b="1" dirty="0"/>
              <a:t>W</a:t>
            </a:r>
            <a:r>
              <a:rPr lang="en-US" altLang="en-US" sz="2400" dirty="0"/>
              <a:t> ● </a:t>
            </a:r>
            <a:r>
              <a:rPr lang="en-US" altLang="en-US" sz="2400" b="1" dirty="0"/>
              <a:t>X</a:t>
            </a:r>
            <a:r>
              <a:rPr lang="en-US" altLang="en-US" sz="2400" dirty="0"/>
              <a:t> + b = 0</a:t>
            </a:r>
          </a:p>
          <a:p>
            <a:pPr lvl="3">
              <a:lnSpc>
                <a:spcPct val="110000"/>
              </a:lnSpc>
              <a:buNone/>
            </a:pPr>
            <a:r>
              <a:rPr lang="en-US" altLang="en-US" sz="2400" dirty="0"/>
              <a:t>where </a:t>
            </a:r>
            <a:r>
              <a:rPr lang="en-US" altLang="en-US" sz="2400" b="1" dirty="0"/>
              <a:t>W</a:t>
            </a:r>
            <a:r>
              <a:rPr lang="en-US" altLang="en-US" sz="2400" dirty="0"/>
              <a:t>={w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w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…, </a:t>
            </a:r>
            <a:r>
              <a:rPr lang="en-US" altLang="en-US" sz="2400" dirty="0" err="1"/>
              <a:t>w</a:t>
            </a:r>
            <a:r>
              <a:rPr lang="en-US" altLang="en-US" sz="2400" baseline="-25000" dirty="0" err="1"/>
              <a:t>n</a:t>
            </a:r>
            <a:r>
              <a:rPr lang="en-US" altLang="en-US" sz="2400" dirty="0"/>
              <a:t>} is a weight vector and b a scalar (bias)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For 2-D it can be written </a:t>
            </a:r>
            <a:r>
              <a:rPr lang="en-US" altLang="en-US" sz="2400" dirty="0" smtClean="0"/>
              <a:t>as:   w</a:t>
            </a:r>
            <a:r>
              <a:rPr lang="en-US" altLang="en-US" sz="2400" baseline="-25000" dirty="0" smtClean="0"/>
              <a:t>0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+ w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x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+ w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x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= 0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The hyperplane defining the sides of the margin: </a:t>
            </a:r>
          </a:p>
          <a:p>
            <a:pPr lvl="4">
              <a:lnSpc>
                <a:spcPct val="110000"/>
              </a:lnSpc>
              <a:buNone/>
            </a:pPr>
            <a:r>
              <a:rPr lang="en-US" altLang="en-US" sz="2400" dirty="0"/>
              <a:t>H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w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 + w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x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+ w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x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≥ 1    for </a:t>
            </a:r>
            <a:r>
              <a:rPr lang="en-US" altLang="en-US" sz="2400" dirty="0" err="1"/>
              <a:t>y</a:t>
            </a:r>
            <a:r>
              <a:rPr lang="en-US" altLang="en-US" sz="2400" baseline="-25000" dirty="0" err="1"/>
              <a:t>i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= +1, and</a:t>
            </a:r>
          </a:p>
          <a:p>
            <a:pPr lvl="4">
              <a:lnSpc>
                <a:spcPct val="110000"/>
              </a:lnSpc>
              <a:buNone/>
            </a:pPr>
            <a:r>
              <a:rPr lang="en-US" altLang="en-US" sz="2400" dirty="0"/>
              <a:t>H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w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 + w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x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+ w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x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≤ – 1 for </a:t>
            </a:r>
            <a:r>
              <a:rPr lang="en-US" altLang="en-US" sz="2400" dirty="0" err="1"/>
              <a:t>y</a:t>
            </a:r>
            <a:r>
              <a:rPr lang="en-US" altLang="en-US" sz="2400" baseline="-25000" dirty="0" err="1"/>
              <a:t>i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= –1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Any training tuples that fall on hyperplanes H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or H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(i.e., the </a:t>
            </a:r>
            <a:r>
              <a:rPr lang="en-US" altLang="en-US" sz="2400" dirty="0" smtClean="0"/>
              <a:t>sides </a:t>
            </a:r>
            <a:r>
              <a:rPr lang="en-US" altLang="en-US" sz="2400" dirty="0"/>
              <a:t>defining the margin) are </a:t>
            </a:r>
            <a:r>
              <a:rPr lang="en-US" altLang="en-US" sz="2400" b="1" dirty="0"/>
              <a:t>support vectors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This becomes a </a:t>
            </a:r>
            <a:r>
              <a:rPr lang="en-US" altLang="en-US" sz="2400" b="1" dirty="0"/>
              <a:t>constrained (convex) quadratic optimization</a:t>
            </a:r>
            <a:r>
              <a:rPr lang="en-US" altLang="en-US" sz="2400" dirty="0"/>
              <a:t> problem: </a:t>
            </a:r>
            <a:endParaRPr lang="en-US" altLang="en-US" sz="2400" dirty="0" smtClean="0"/>
          </a:p>
          <a:p>
            <a:pPr lvl="1">
              <a:lnSpc>
                <a:spcPct val="110000"/>
              </a:lnSpc>
            </a:pPr>
            <a:r>
              <a:rPr lang="en-US" altLang="en-US" sz="2400" dirty="0" smtClean="0"/>
              <a:t>Quadratic </a:t>
            </a:r>
            <a:r>
              <a:rPr lang="en-US" altLang="en-US" sz="2400" dirty="0"/>
              <a:t>objective function and linear constraints </a:t>
            </a:r>
            <a:r>
              <a:rPr lang="en-US" altLang="en-US" sz="2400" dirty="0">
                <a:sym typeface="Wingdings" panose="05000000000000000000" pitchFamily="2" charset="2"/>
              </a:rPr>
              <a:t></a:t>
            </a:r>
            <a:r>
              <a:rPr lang="en-US" altLang="en-US" sz="2400" dirty="0"/>
              <a:t> </a:t>
            </a:r>
            <a:r>
              <a:rPr lang="en-US" altLang="en-US" sz="2400" i="1" dirty="0"/>
              <a:t>Quadratic Programming (QP) </a:t>
            </a:r>
            <a:r>
              <a:rPr lang="en-US" altLang="en-US" sz="2400" dirty="0">
                <a:sym typeface="Wingdings" panose="05000000000000000000" pitchFamily="2" charset="2"/>
              </a:rPr>
              <a:t>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Lagrangian</a:t>
            </a:r>
            <a:r>
              <a:rPr lang="en-US" altLang="en-US" sz="2400" dirty="0"/>
              <a:t> multipliers</a:t>
            </a:r>
          </a:p>
        </p:txBody>
      </p:sp>
    </p:spTree>
    <p:extLst>
      <p:ext uri="{BB962C8B-B14F-4D97-AF65-F5344CB8AC3E}">
        <p14:creationId xmlns:p14="http://schemas.microsoft.com/office/powerpoint/2010/main" val="332816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SVM—Linearly Inseparable</a:t>
            </a:r>
            <a:endParaRPr lang="en-US" altLang="en-US" dirty="0" smtClean="0"/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478" y="1238250"/>
            <a:ext cx="10999497" cy="5105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400" dirty="0" smtClean="0"/>
              <a:t>Transform </a:t>
            </a:r>
            <a:r>
              <a:rPr lang="en-US" altLang="en-US" sz="2400" dirty="0"/>
              <a:t>the original input data into a higher dimensional space</a:t>
            </a:r>
          </a:p>
          <a:p>
            <a:pPr>
              <a:lnSpc>
                <a:spcPct val="110000"/>
              </a:lnSpc>
            </a:pPr>
            <a:endParaRPr lang="en-US" altLang="en-US" sz="2400" dirty="0"/>
          </a:p>
          <a:p>
            <a:pPr>
              <a:lnSpc>
                <a:spcPct val="110000"/>
              </a:lnSpc>
            </a:pPr>
            <a:endParaRPr lang="en-US" altLang="en-US" sz="2400" dirty="0"/>
          </a:p>
          <a:p>
            <a:pPr>
              <a:lnSpc>
                <a:spcPct val="110000"/>
              </a:lnSpc>
            </a:pPr>
            <a:endParaRPr lang="en-US" altLang="en-US" sz="2400" dirty="0"/>
          </a:p>
          <a:p>
            <a:pPr>
              <a:lnSpc>
                <a:spcPct val="110000"/>
              </a:lnSpc>
            </a:pPr>
            <a:endParaRPr lang="en-US" altLang="en-US" sz="2400" dirty="0"/>
          </a:p>
          <a:p>
            <a:pPr>
              <a:lnSpc>
                <a:spcPct val="110000"/>
              </a:lnSpc>
            </a:pPr>
            <a:endParaRPr lang="en-US" altLang="en-US" sz="2400" dirty="0"/>
          </a:p>
          <a:p>
            <a:pPr>
              <a:lnSpc>
                <a:spcPct val="110000"/>
              </a:lnSpc>
            </a:pPr>
            <a:endParaRPr lang="en-US" altLang="en-US" sz="2400" dirty="0"/>
          </a:p>
          <a:p>
            <a:pPr>
              <a:lnSpc>
                <a:spcPct val="110000"/>
              </a:lnSpc>
            </a:pPr>
            <a:endParaRPr lang="en-US" altLang="en-US" sz="2400" dirty="0"/>
          </a:p>
          <a:p>
            <a:pPr>
              <a:lnSpc>
                <a:spcPct val="110000"/>
              </a:lnSpc>
            </a:pPr>
            <a:r>
              <a:rPr lang="en-US" altLang="en-US" sz="2400" dirty="0"/>
              <a:t>Search for a linear separating hyperplane in the new space</a:t>
            </a:r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828800"/>
            <a:ext cx="90678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452457"/>
              </p:ext>
            </p:extLst>
          </p:nvPr>
        </p:nvGraphicFramePr>
        <p:xfrm>
          <a:off x="9347200" y="3790950"/>
          <a:ext cx="20447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1" name="SmartDraw" r:id="rId5" imgW="2045208" imgH="1749552" progId="SmartDraw.2">
                  <p:embed/>
                </p:oleObj>
              </mc:Choice>
              <mc:Fallback>
                <p:oleObj name="SmartDraw" r:id="rId5" imgW="2045208" imgH="1749552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47200" y="3790950"/>
                        <a:ext cx="20447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189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Why Is SVM Effective on High Dimensional Data?</a:t>
            </a:r>
            <a:endParaRPr lang="en-US" altLang="en-US" dirty="0" smtClean="0"/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478" y="1238250"/>
            <a:ext cx="10999497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 smtClean="0"/>
              <a:t>The </a:t>
            </a:r>
            <a:r>
              <a:rPr lang="en-US" altLang="en-US" sz="2400" b="1" dirty="0"/>
              <a:t>complexity</a:t>
            </a:r>
            <a:r>
              <a:rPr lang="en-US" altLang="en-US" sz="2400" dirty="0"/>
              <a:t> of trained classifier is characterized by the </a:t>
            </a:r>
            <a:r>
              <a:rPr lang="en-US" altLang="en-US" sz="2400" u="sng" dirty="0"/>
              <a:t># of support vectors</a:t>
            </a:r>
            <a:r>
              <a:rPr lang="en-US" altLang="en-US" sz="2400" dirty="0"/>
              <a:t> rather than the dimensionality of the data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The </a:t>
            </a:r>
            <a:r>
              <a:rPr lang="en-US" altLang="en-US" sz="2400" b="1" dirty="0"/>
              <a:t>support vectors</a:t>
            </a:r>
            <a:r>
              <a:rPr lang="en-US" altLang="en-US" sz="2400" dirty="0"/>
              <a:t> are the </a:t>
            </a:r>
            <a:r>
              <a:rPr lang="en-US" altLang="en-US" sz="2400" u="sng" dirty="0"/>
              <a:t>essential or critical training examples</a:t>
            </a:r>
            <a:r>
              <a:rPr lang="en-US" altLang="en-US" sz="2400" dirty="0"/>
              <a:t> —they lie closest to the decision boundary (MMH)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If all other training examples are removed and the training is repeated, the same separating hyperplane would be found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The number of support vectors found can be used to compute an </a:t>
            </a:r>
            <a:r>
              <a:rPr lang="en-US" altLang="en-US" sz="2400" u="sng" dirty="0"/>
              <a:t>(upper) bound on the expected error rate</a:t>
            </a:r>
            <a:r>
              <a:rPr lang="en-US" altLang="en-US" sz="2400" dirty="0"/>
              <a:t> of the SVM classifier, which is independent of the data dimensionality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Thus, an SVM with a small number of support vectors can have good generalization, even when the dimensionality of the data is high</a:t>
            </a:r>
          </a:p>
        </p:txBody>
      </p:sp>
    </p:spTree>
    <p:extLst>
      <p:ext uri="{BB962C8B-B14F-4D97-AF65-F5344CB8AC3E}">
        <p14:creationId xmlns:p14="http://schemas.microsoft.com/office/powerpoint/2010/main" val="10344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361949" y="0"/>
            <a:ext cx="11210925" cy="100806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Kernel </a:t>
            </a:r>
            <a:r>
              <a:rPr lang="en-US" altLang="en-US" dirty="0" smtClean="0"/>
              <a:t>Functions </a:t>
            </a:r>
            <a:r>
              <a:rPr lang="en-US" altLang="en-US" dirty="0"/>
              <a:t>for Nonlinear Classification</a:t>
            </a:r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1905000" y="1295400"/>
            <a:ext cx="8458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endParaRPr lang="en-US" altLang="en-US" sz="2400" dirty="0"/>
          </a:p>
          <a:p>
            <a:pPr eaLnBrk="1" hangingPunct="1">
              <a:lnSpc>
                <a:spcPct val="120000"/>
              </a:lnSpc>
            </a:pPr>
            <a:endParaRPr lang="en-US" altLang="en-US" sz="2400" dirty="0"/>
          </a:p>
          <a:p>
            <a:pPr eaLnBrk="1" hangingPunct="1">
              <a:lnSpc>
                <a:spcPct val="120000"/>
              </a:lnSpc>
            </a:pPr>
            <a:endParaRPr lang="en-US" altLang="en-US" sz="2400" dirty="0"/>
          </a:p>
          <a:p>
            <a:pPr eaLnBrk="1" hangingPunct="1">
              <a:lnSpc>
                <a:spcPct val="120000"/>
              </a:lnSpc>
            </a:pPr>
            <a:endParaRPr lang="en-US" altLang="en-US" sz="2400" dirty="0"/>
          </a:p>
        </p:txBody>
      </p:sp>
      <p:pic>
        <p:nvPicPr>
          <p:cNvPr id="3174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3368676"/>
            <a:ext cx="909955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54830" y="1171575"/>
            <a:ext cx="10777539" cy="193992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dirty="0" smtClean="0"/>
              <a:t>Instead </a:t>
            </a:r>
            <a:r>
              <a:rPr lang="en-US" altLang="en-US" sz="2400" dirty="0"/>
              <a:t>of computing the dot product on the transformed data, it is </a:t>
            </a:r>
            <a:r>
              <a:rPr lang="en-US" altLang="en-US" sz="2400" dirty="0" err="1" smtClean="0"/>
              <a:t>mathatically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equivalent to applying a kernel function K(</a:t>
            </a:r>
            <a:r>
              <a:rPr lang="en-US" altLang="en-US" sz="2400" b="1" dirty="0"/>
              <a:t>X</a:t>
            </a:r>
            <a:r>
              <a:rPr lang="en-US" altLang="en-US" sz="2400" b="1" baseline="-25000" dirty="0"/>
              <a:t>i</a:t>
            </a:r>
            <a:r>
              <a:rPr lang="en-US" altLang="en-US" sz="2400" dirty="0"/>
              <a:t>, </a:t>
            </a:r>
            <a:r>
              <a:rPr lang="en-US" altLang="en-US" sz="2400" b="1" dirty="0" err="1"/>
              <a:t>X</a:t>
            </a:r>
            <a:r>
              <a:rPr lang="en-US" altLang="en-US" sz="2400" b="1" baseline="-25000" dirty="0" err="1"/>
              <a:t>j</a:t>
            </a:r>
            <a:r>
              <a:rPr lang="en-US" altLang="en-US" sz="2400" dirty="0"/>
              <a:t>) to the original data, i.e., </a:t>
            </a:r>
            <a:endParaRPr lang="en-US" altLang="en-US" sz="2400" dirty="0" smtClean="0"/>
          </a:p>
          <a:p>
            <a:pPr lvl="3">
              <a:lnSpc>
                <a:spcPct val="120000"/>
              </a:lnSpc>
            </a:pPr>
            <a:r>
              <a:rPr lang="en-US" altLang="en-US" sz="2400" dirty="0" smtClean="0"/>
              <a:t>K(</a:t>
            </a:r>
            <a:r>
              <a:rPr lang="en-US" altLang="en-US" sz="2400" b="1" dirty="0" smtClean="0"/>
              <a:t>X</a:t>
            </a:r>
            <a:r>
              <a:rPr lang="en-US" altLang="en-US" sz="2400" b="1" baseline="-25000" dirty="0" smtClean="0"/>
              <a:t>i</a:t>
            </a:r>
            <a:r>
              <a:rPr lang="en-US" altLang="en-US" sz="2400" dirty="0"/>
              <a:t>, </a:t>
            </a:r>
            <a:r>
              <a:rPr lang="en-US" altLang="en-US" sz="2400" b="1" dirty="0" err="1"/>
              <a:t>X</a:t>
            </a:r>
            <a:r>
              <a:rPr lang="en-US" altLang="en-US" sz="2400" b="1" baseline="-25000" dirty="0" err="1"/>
              <a:t>j</a:t>
            </a:r>
            <a:r>
              <a:rPr lang="en-US" altLang="en-US" sz="2400" dirty="0"/>
              <a:t>) = </a:t>
            </a:r>
            <a:r>
              <a:rPr lang="el-GR" altLang="en-US" sz="2400" dirty="0"/>
              <a:t>Φ</a:t>
            </a:r>
            <a:r>
              <a:rPr lang="en-US" altLang="en-US" sz="2400" dirty="0"/>
              <a:t>(</a:t>
            </a:r>
            <a:r>
              <a:rPr lang="en-US" altLang="en-US" sz="2400" b="1" dirty="0"/>
              <a:t>X</a:t>
            </a:r>
            <a:r>
              <a:rPr lang="en-US" altLang="en-US" sz="2400" b="1" baseline="-25000" dirty="0"/>
              <a:t>i</a:t>
            </a:r>
            <a:r>
              <a:rPr lang="en-US" altLang="en-US" sz="2400" dirty="0"/>
              <a:t>) </a:t>
            </a:r>
            <a:r>
              <a:rPr lang="el-GR" altLang="en-US" sz="2400" dirty="0"/>
              <a:t>Φ</a:t>
            </a:r>
            <a:r>
              <a:rPr lang="en-US" altLang="en-US" sz="2400" dirty="0"/>
              <a:t>(</a:t>
            </a:r>
            <a:r>
              <a:rPr lang="en-US" altLang="en-US" sz="2400" b="1" dirty="0" err="1"/>
              <a:t>X</a:t>
            </a:r>
            <a:r>
              <a:rPr lang="en-US" altLang="en-US" sz="2400" b="1" baseline="-25000" dirty="0" err="1"/>
              <a:t>j</a:t>
            </a:r>
            <a:r>
              <a:rPr lang="en-US" altLang="en-US" sz="2400" dirty="0"/>
              <a:t>) </a:t>
            </a:r>
            <a:endParaRPr lang="el-GR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Typical Kernel </a:t>
            </a:r>
            <a:r>
              <a:rPr lang="en-US" altLang="en-US" sz="2400" dirty="0" smtClean="0"/>
              <a:t>Functions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en-US" sz="24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54829" y="5191126"/>
            <a:ext cx="10777539" cy="969963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dirty="0" smtClean="0"/>
              <a:t>SVM </a:t>
            </a:r>
            <a:r>
              <a:rPr lang="en-US" altLang="en-US" sz="2400" dirty="0"/>
              <a:t>can also be used for classifying multiple (&gt; 2) classes and for regression analysis (with additional parameters</a:t>
            </a:r>
            <a:r>
              <a:rPr lang="en-US" altLang="en-US" sz="2400" dirty="0" smtClean="0"/>
              <a:t>)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0363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49" y="-1"/>
            <a:ext cx="11115675" cy="1000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Scaling SVM by Hierarchical Micro-Clustering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6260" y="1133474"/>
            <a:ext cx="11015664" cy="5638801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SVM is not scalable to </a:t>
            </a:r>
            <a:r>
              <a:rPr lang="en-US" altLang="en-US" sz="2400" dirty="0" smtClean="0"/>
              <a:t># of </a:t>
            </a:r>
            <a:r>
              <a:rPr lang="en-US" altLang="en-US" sz="2400" dirty="0"/>
              <a:t>data objects in terms of training time and memory usage</a:t>
            </a:r>
          </a:p>
          <a:p>
            <a:pPr>
              <a:lnSpc>
                <a:spcPct val="130000"/>
              </a:lnSpc>
            </a:pPr>
            <a:r>
              <a:rPr lang="en-US" altLang="en-US" sz="2400" dirty="0"/>
              <a:t>CB-SVM (Clustering-Based SVM): </a:t>
            </a:r>
            <a:r>
              <a:rPr lang="en-US" altLang="en-US" sz="2400" dirty="0" smtClean="0"/>
              <a:t> H</a:t>
            </a:r>
            <a:r>
              <a:rPr lang="en-US" altLang="en-US" sz="2400" dirty="0"/>
              <a:t>. Yu, J. Yang, and J. Han, “</a:t>
            </a:r>
            <a:r>
              <a:rPr lang="en-US" altLang="en-US" sz="2400" u="sng" dirty="0">
                <a:hlinkClick r:id="rId3"/>
              </a:rPr>
              <a:t>Classifying Large Data Sets Using SVM with Hierarchical Clusters</a:t>
            </a:r>
            <a:r>
              <a:rPr lang="en-US" altLang="en-US" sz="2400" dirty="0"/>
              <a:t>”, </a:t>
            </a:r>
            <a:r>
              <a:rPr lang="en-US" altLang="en-US" sz="2400" dirty="0" smtClean="0"/>
              <a:t>KDD'03</a:t>
            </a:r>
            <a:endParaRPr lang="en-US" altLang="en-US" sz="2400" dirty="0"/>
          </a:p>
          <a:p>
            <a:pPr eaLnBrk="1" hangingPunct="1">
              <a:lnSpc>
                <a:spcPct val="130000"/>
              </a:lnSpc>
            </a:pPr>
            <a:r>
              <a:rPr lang="en-US" altLang="en-US" sz="2400" dirty="0" smtClean="0"/>
              <a:t>Clustering-Based SVM: Algorithm outline</a:t>
            </a:r>
            <a:endParaRPr lang="en-US" altLang="en-US" sz="2400" dirty="0"/>
          </a:p>
          <a:p>
            <a:pPr lvl="1"/>
            <a:r>
              <a:rPr lang="en-US" altLang="en-US" sz="2400" dirty="0"/>
              <a:t>Construct two CF-trees </a:t>
            </a:r>
            <a:r>
              <a:rPr lang="en-US" altLang="en-US" sz="2400" dirty="0" smtClean="0"/>
              <a:t>(hierarchical clusters)</a:t>
            </a:r>
          </a:p>
          <a:p>
            <a:pPr lvl="1"/>
            <a:r>
              <a:rPr lang="en-US" altLang="en-US" sz="2400" dirty="0" smtClean="0"/>
              <a:t>Train </a:t>
            </a:r>
            <a:r>
              <a:rPr lang="en-US" altLang="en-US" sz="2400" dirty="0"/>
              <a:t>an SVM from the centroids of the root entries</a:t>
            </a:r>
          </a:p>
          <a:p>
            <a:pPr lvl="1"/>
            <a:r>
              <a:rPr lang="en-US" altLang="en-US" sz="2400" dirty="0"/>
              <a:t>De-cluster the entries near the boundary into the next level</a:t>
            </a:r>
          </a:p>
          <a:p>
            <a:pPr lvl="2"/>
            <a:r>
              <a:rPr lang="en-US" altLang="en-US" sz="2400" dirty="0"/>
              <a:t>The children entries de-clustered from the parent entries are accumulated into the training set with the non-</a:t>
            </a:r>
            <a:r>
              <a:rPr lang="en-US" altLang="en-US" sz="2400" dirty="0" err="1"/>
              <a:t>declustered</a:t>
            </a:r>
            <a:r>
              <a:rPr lang="en-US" altLang="en-US" sz="2400" dirty="0"/>
              <a:t> parent entries</a:t>
            </a:r>
          </a:p>
          <a:p>
            <a:pPr lvl="1"/>
            <a:r>
              <a:rPr lang="en-US" altLang="en-US" sz="2400" dirty="0" smtClean="0"/>
              <a:t>Repeat </a:t>
            </a:r>
            <a:r>
              <a:rPr lang="en-US" altLang="en-US" sz="2400" dirty="0"/>
              <a:t>until nothing is accumulated </a:t>
            </a:r>
          </a:p>
          <a:p>
            <a:pPr>
              <a:lnSpc>
                <a:spcPct val="110000"/>
              </a:lnSpc>
            </a:pPr>
            <a:r>
              <a:rPr lang="en-US" altLang="en-US" sz="2400" dirty="0" smtClean="0"/>
              <a:t>At </a:t>
            </a:r>
            <a:r>
              <a:rPr lang="en-US" altLang="en-US" sz="2400" dirty="0"/>
              <a:t>deriving support vectors, de-cluster micro-clusters near “candidate vector” to ensure high 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168463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638175" y="0"/>
            <a:ext cx="10887075" cy="10287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CF-Tree: Hierarchical Micro-cluster</a:t>
            </a:r>
          </a:p>
        </p:txBody>
      </p:sp>
      <p:pic>
        <p:nvPicPr>
          <p:cNvPr id="33796" name="Picture 3" descr="clus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2" y="1212850"/>
            <a:ext cx="9144000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Rectangle 3"/>
          <p:cNvSpPr>
            <a:spLocks noChangeArrowheads="1"/>
          </p:cNvSpPr>
          <p:nvPr/>
        </p:nvSpPr>
        <p:spPr bwMode="auto">
          <a:xfrm>
            <a:off x="1828801" y="4572000"/>
            <a:ext cx="82851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en-US" altLang="en-US" sz="20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090612" y="4495800"/>
            <a:ext cx="9982200" cy="215265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 smtClean="0"/>
              <a:t>One </a:t>
            </a:r>
            <a:r>
              <a:rPr lang="en-US" altLang="en-US" sz="2400" dirty="0"/>
              <a:t>scan of the data </a:t>
            </a:r>
            <a:r>
              <a:rPr lang="en-US" altLang="en-US" sz="2400" dirty="0" smtClean="0"/>
              <a:t>set: Construct </a:t>
            </a:r>
            <a:r>
              <a:rPr lang="en-US" altLang="en-US" sz="2400" dirty="0"/>
              <a:t>two CF-trees (i.e., statistical summary of the </a:t>
            </a:r>
            <a:r>
              <a:rPr lang="en-US" altLang="en-US" sz="2400" dirty="0" smtClean="0"/>
              <a:t>data) from </a:t>
            </a:r>
            <a:r>
              <a:rPr lang="en-US" altLang="en-US" sz="2400" dirty="0"/>
              <a:t>positive and negative data sets independently</a:t>
            </a:r>
          </a:p>
          <a:p>
            <a:r>
              <a:rPr lang="en-US" altLang="en-US" sz="2400" dirty="0" smtClean="0"/>
              <a:t>Micro-clustering</a:t>
            </a:r>
            <a:r>
              <a:rPr lang="en-US" altLang="en-US" sz="2400" dirty="0"/>
              <a:t>: Hierarchical indexing structure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 smtClean="0"/>
              <a:t>Provide </a:t>
            </a:r>
            <a:r>
              <a:rPr lang="en-US" altLang="en-US" sz="2400" dirty="0"/>
              <a:t>finer samples closer to the boundary and coarser samples farther from the boundary</a:t>
            </a:r>
          </a:p>
        </p:txBody>
      </p:sp>
    </p:spTree>
    <p:extLst>
      <p:ext uri="{BB962C8B-B14F-4D97-AF65-F5344CB8AC3E}">
        <p14:creationId xmlns:p14="http://schemas.microsoft.com/office/powerpoint/2010/main" val="26881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153518"/>
            <a:ext cx="10915650" cy="54959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Neural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Other Classification Methods: Genetic Algorithms, Fuzzy Sets and Rough Sets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Additional Topics: Semi-Supervised Methods, Active Learning, etc.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4732522" y="1211034"/>
            <a:ext cx="434249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2720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4" descr="declusteri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5200" y="4159250"/>
            <a:ext cx="5524500" cy="2622550"/>
          </a:xfrm>
          <a:noFill/>
        </p:spPr>
      </p:pic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>
          <a:xfrm>
            <a:off x="438149" y="0"/>
            <a:ext cx="11134725" cy="10096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Selective </a:t>
            </a:r>
            <a:r>
              <a:rPr lang="en-US" altLang="en-US" dirty="0" err="1"/>
              <a:t>Declustering</a:t>
            </a:r>
            <a:r>
              <a:rPr lang="en-US" altLang="en-US" dirty="0"/>
              <a:t>: Ensure High Accuracy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81025" y="1146175"/>
            <a:ext cx="10706100" cy="2743200"/>
          </a:xfrm>
        </p:spPr>
        <p:txBody>
          <a:bodyPr/>
          <a:lstStyle/>
          <a:p>
            <a:pPr eaLnBrk="1" hangingPunct="1"/>
            <a:r>
              <a:rPr lang="en-US" altLang="en-US" dirty="0"/>
              <a:t>CF tree is a suitable base structure for selective </a:t>
            </a:r>
            <a:r>
              <a:rPr lang="en-US" altLang="en-US" dirty="0" err="1"/>
              <a:t>declustering</a:t>
            </a:r>
            <a:endParaRPr lang="en-US" altLang="en-US" dirty="0"/>
          </a:p>
          <a:p>
            <a:pPr eaLnBrk="1" hangingPunct="1"/>
            <a:r>
              <a:rPr lang="en-US" altLang="en-US" dirty="0"/>
              <a:t>De-cluster only the cluster </a:t>
            </a:r>
            <a:r>
              <a:rPr lang="en-US" altLang="en-US" dirty="0" err="1"/>
              <a:t>E</a:t>
            </a:r>
            <a:r>
              <a:rPr lang="en-US" altLang="en-US" baseline="-25000" dirty="0" err="1"/>
              <a:t>i</a:t>
            </a:r>
            <a:r>
              <a:rPr lang="en-US" altLang="en-US" dirty="0"/>
              <a:t> such that</a:t>
            </a:r>
          </a:p>
          <a:p>
            <a:pPr lvl="1" eaLnBrk="1" hangingPunct="1"/>
            <a:r>
              <a:rPr lang="en-US" altLang="en-US" dirty="0"/>
              <a:t>D</a:t>
            </a:r>
            <a:r>
              <a:rPr lang="en-US" altLang="en-US" baseline="-25000" dirty="0"/>
              <a:t>i</a:t>
            </a:r>
            <a:r>
              <a:rPr lang="en-US" altLang="en-US" dirty="0"/>
              <a:t> – </a:t>
            </a:r>
            <a:r>
              <a:rPr lang="en-US" altLang="en-US" dirty="0" err="1"/>
              <a:t>R</a:t>
            </a:r>
            <a:r>
              <a:rPr lang="en-US" altLang="en-US" baseline="-25000" dirty="0" err="1"/>
              <a:t>i</a:t>
            </a:r>
            <a:r>
              <a:rPr lang="en-US" altLang="en-US" dirty="0"/>
              <a:t> &lt; D</a:t>
            </a:r>
            <a:r>
              <a:rPr lang="en-US" altLang="en-US" baseline="-25000" dirty="0"/>
              <a:t>s</a:t>
            </a:r>
            <a:r>
              <a:rPr lang="en-US" altLang="en-US" dirty="0"/>
              <a:t>, where D</a:t>
            </a:r>
            <a:r>
              <a:rPr lang="en-US" altLang="en-US" baseline="-25000" dirty="0"/>
              <a:t>i</a:t>
            </a:r>
            <a:r>
              <a:rPr lang="en-US" altLang="en-US" dirty="0"/>
              <a:t> is the distance from the boundary to the center point of </a:t>
            </a:r>
            <a:r>
              <a:rPr lang="en-US" altLang="en-US" dirty="0" err="1"/>
              <a:t>E</a:t>
            </a:r>
            <a:r>
              <a:rPr lang="en-US" altLang="en-US" baseline="-25000" dirty="0" err="1"/>
              <a:t>i</a:t>
            </a:r>
            <a:r>
              <a:rPr lang="en-US" altLang="en-US" dirty="0"/>
              <a:t> and </a:t>
            </a:r>
            <a:r>
              <a:rPr lang="en-US" altLang="en-US" dirty="0" err="1"/>
              <a:t>R</a:t>
            </a:r>
            <a:r>
              <a:rPr lang="en-US" altLang="en-US" baseline="-25000" dirty="0" err="1"/>
              <a:t>i</a:t>
            </a:r>
            <a:r>
              <a:rPr lang="en-US" altLang="en-US" dirty="0"/>
              <a:t> is the radius of </a:t>
            </a:r>
            <a:r>
              <a:rPr lang="en-US" altLang="en-US" dirty="0" err="1"/>
              <a:t>E</a:t>
            </a:r>
            <a:r>
              <a:rPr lang="en-US" altLang="en-US" baseline="-25000" dirty="0" err="1"/>
              <a:t>i</a:t>
            </a:r>
            <a:endParaRPr lang="en-US" altLang="en-US" baseline="-25000" dirty="0"/>
          </a:p>
          <a:p>
            <a:pPr lvl="1" eaLnBrk="1" hangingPunct="1"/>
            <a:r>
              <a:rPr lang="en-US" altLang="en-US" dirty="0" err="1"/>
              <a:t>Decluster</a:t>
            </a:r>
            <a:r>
              <a:rPr lang="en-US" altLang="en-US" dirty="0"/>
              <a:t> only the cluster whose </a:t>
            </a:r>
            <a:r>
              <a:rPr lang="en-US" altLang="en-US" dirty="0" err="1"/>
              <a:t>subclusters</a:t>
            </a:r>
            <a:r>
              <a:rPr lang="en-US" altLang="en-US" dirty="0"/>
              <a:t> have possibilities to be the support cluster of the boundary</a:t>
            </a:r>
          </a:p>
          <a:p>
            <a:pPr lvl="2" eaLnBrk="1" hangingPunct="1"/>
            <a:r>
              <a:rPr lang="en-US" altLang="en-US" dirty="0"/>
              <a:t>“Support cluster”: The cluster whose centroid is a support vector</a:t>
            </a:r>
          </a:p>
        </p:txBody>
      </p:sp>
    </p:spTree>
    <p:extLst>
      <p:ext uri="{BB962C8B-B14F-4D97-AF65-F5344CB8AC3E}">
        <p14:creationId xmlns:p14="http://schemas.microsoft.com/office/powerpoint/2010/main" val="3012057801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49" y="73346"/>
            <a:ext cx="11096625" cy="84105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Accuracy and Scalability on Synthetic Dataset</a:t>
            </a:r>
          </a:p>
        </p:txBody>
      </p:sp>
      <p:sp>
        <p:nvSpPr>
          <p:cNvPr id="36868" name="Rectangle 19"/>
          <p:cNvSpPr>
            <a:spLocks noGrp="1" noChangeArrowheads="1"/>
          </p:cNvSpPr>
          <p:nvPr>
            <p:ph type="body" idx="4294967295"/>
          </p:nvPr>
        </p:nvSpPr>
        <p:spPr>
          <a:xfrm>
            <a:off x="1076325" y="5587034"/>
            <a:ext cx="10048875" cy="7117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Experiments on large synthetic data sets shows better accuracy than random sampling approaches and far more scalable than the original SVM algorithm</a:t>
            </a:r>
          </a:p>
        </p:txBody>
      </p:sp>
      <p:sp>
        <p:nvSpPr>
          <p:cNvPr id="36869" name="Oval 3"/>
          <p:cNvSpPr>
            <a:spLocks noChangeArrowheads="1"/>
          </p:cNvSpPr>
          <p:nvPr/>
        </p:nvSpPr>
        <p:spPr bwMode="auto">
          <a:xfrm>
            <a:off x="4648200" y="2286000"/>
            <a:ext cx="762000" cy="45720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0" name="Oval 4"/>
          <p:cNvSpPr>
            <a:spLocks noChangeArrowheads="1"/>
          </p:cNvSpPr>
          <p:nvPr/>
        </p:nvSpPr>
        <p:spPr bwMode="auto">
          <a:xfrm>
            <a:off x="4724400" y="2971800"/>
            <a:ext cx="304800" cy="28575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1" name="Oval 5"/>
          <p:cNvSpPr>
            <a:spLocks noChangeArrowheads="1"/>
          </p:cNvSpPr>
          <p:nvPr/>
        </p:nvSpPr>
        <p:spPr bwMode="auto">
          <a:xfrm>
            <a:off x="5486400" y="2819400"/>
            <a:ext cx="228600" cy="30480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2" name="Oval 6"/>
          <p:cNvSpPr>
            <a:spLocks noChangeArrowheads="1"/>
          </p:cNvSpPr>
          <p:nvPr/>
        </p:nvSpPr>
        <p:spPr bwMode="auto">
          <a:xfrm>
            <a:off x="2633663" y="3521076"/>
            <a:ext cx="298450" cy="250825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3" name="Oval 7"/>
          <p:cNvSpPr>
            <a:spLocks noChangeArrowheads="1"/>
          </p:cNvSpPr>
          <p:nvPr/>
        </p:nvSpPr>
        <p:spPr bwMode="auto">
          <a:xfrm>
            <a:off x="6934200" y="2286000"/>
            <a:ext cx="381000" cy="22860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4" name="Oval 8"/>
          <p:cNvSpPr>
            <a:spLocks noChangeArrowheads="1"/>
          </p:cNvSpPr>
          <p:nvPr/>
        </p:nvSpPr>
        <p:spPr bwMode="auto">
          <a:xfrm>
            <a:off x="6781800" y="3505200"/>
            <a:ext cx="400050" cy="36195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5" name="Oval 10"/>
          <p:cNvSpPr>
            <a:spLocks noChangeArrowheads="1"/>
          </p:cNvSpPr>
          <p:nvPr/>
        </p:nvSpPr>
        <p:spPr bwMode="auto">
          <a:xfrm rot="-2384065">
            <a:off x="6618288" y="4467225"/>
            <a:ext cx="823912" cy="363538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6" name="Oval 11"/>
          <p:cNvSpPr>
            <a:spLocks noChangeArrowheads="1"/>
          </p:cNvSpPr>
          <p:nvPr/>
        </p:nvSpPr>
        <p:spPr bwMode="auto">
          <a:xfrm>
            <a:off x="6705600" y="3886200"/>
            <a:ext cx="304800" cy="325438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7" name="Oval 12"/>
          <p:cNvSpPr>
            <a:spLocks noChangeArrowheads="1"/>
          </p:cNvSpPr>
          <p:nvPr/>
        </p:nvSpPr>
        <p:spPr bwMode="auto">
          <a:xfrm rot="1354297">
            <a:off x="8913814" y="3306763"/>
            <a:ext cx="682625" cy="167640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8" name="Oval 13"/>
          <p:cNvSpPr>
            <a:spLocks noChangeArrowheads="1"/>
          </p:cNvSpPr>
          <p:nvPr/>
        </p:nvSpPr>
        <p:spPr bwMode="auto">
          <a:xfrm rot="1247502">
            <a:off x="8451850" y="2198688"/>
            <a:ext cx="457200" cy="99060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9" name="Oval 14"/>
          <p:cNvSpPr>
            <a:spLocks noChangeArrowheads="1"/>
          </p:cNvSpPr>
          <p:nvPr/>
        </p:nvSpPr>
        <p:spPr bwMode="auto">
          <a:xfrm rot="1193909">
            <a:off x="9520239" y="2208214"/>
            <a:ext cx="674687" cy="1189037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80" name="Oval 15"/>
          <p:cNvSpPr>
            <a:spLocks noChangeArrowheads="1"/>
          </p:cNvSpPr>
          <p:nvPr/>
        </p:nvSpPr>
        <p:spPr bwMode="auto">
          <a:xfrm rot="2344042">
            <a:off x="8151813" y="3400426"/>
            <a:ext cx="444500" cy="906463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81" name="Oval 16"/>
          <p:cNvSpPr>
            <a:spLocks noChangeArrowheads="1"/>
          </p:cNvSpPr>
          <p:nvPr/>
        </p:nvSpPr>
        <p:spPr bwMode="auto">
          <a:xfrm>
            <a:off x="7620000" y="4267200"/>
            <a:ext cx="762000" cy="53340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graphicFrame>
        <p:nvGraphicFramePr>
          <p:cNvPr id="36882" name="Object 17"/>
          <p:cNvGraphicFramePr>
            <a:graphicFrameLocks noChangeAspect="1"/>
          </p:cNvGraphicFramePr>
          <p:nvPr/>
        </p:nvGraphicFramePr>
        <p:xfrm>
          <a:off x="1524000" y="1295400"/>
          <a:ext cx="914400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8" name="Bitmap Image" r:id="rId4" imgW="7602011" imgH="3076190" progId="Paint.Picture">
                  <p:embed/>
                </p:oleObj>
              </mc:Choice>
              <mc:Fallback>
                <p:oleObj name="Bitmap Image" r:id="rId4" imgW="7602011" imgH="30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295400"/>
                        <a:ext cx="9144000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294704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SVM Related Links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447800"/>
            <a:ext cx="10572750" cy="401955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SVM Website: </a:t>
            </a:r>
            <a:r>
              <a:rPr lang="en-US" altLang="en-US" sz="2400" dirty="0">
                <a:hlinkClick r:id="rId3"/>
              </a:rPr>
              <a:t>http://www.kernel-machines.org/</a:t>
            </a:r>
            <a:endParaRPr lang="en-US" altLang="en-US" sz="2400" dirty="0"/>
          </a:p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Representative implementations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LIBSVM</a:t>
            </a:r>
            <a:r>
              <a:rPr lang="en-US" altLang="en-US" sz="2400" dirty="0"/>
              <a:t>: an efficient implementation of SVM, multi-class classifications, nu-SVM, one-class SVM, including also various interfaces with java, python, etc.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SVM-light</a:t>
            </a:r>
            <a:r>
              <a:rPr lang="en-US" altLang="en-US" sz="2400" dirty="0"/>
              <a:t>: simpler but performance is not better than LIBSVM, support only binary classification and only in C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SVM-torch</a:t>
            </a:r>
            <a:r>
              <a:rPr lang="en-US" altLang="en-US" sz="2400" dirty="0"/>
              <a:t>: another recent implementation also written in C</a:t>
            </a:r>
          </a:p>
        </p:txBody>
      </p:sp>
    </p:spTree>
    <p:extLst>
      <p:ext uri="{BB962C8B-B14F-4D97-AF65-F5344CB8AC3E}">
        <p14:creationId xmlns:p14="http://schemas.microsoft.com/office/powerpoint/2010/main" val="243177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153518"/>
            <a:ext cx="10915650" cy="54959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Neural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Rule and 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Other Classification Methods: Genetic Algorithms, Fuzzy Sets and Rough Sets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Additional Topics: Semi-Supervised Methods, Active Learning, etc.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5878875" y="3230335"/>
            <a:ext cx="434249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18074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304800"/>
            <a:ext cx="8783638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Using IF-THEN Rules for Classification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944" y="1095375"/>
            <a:ext cx="11753056" cy="5686425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Represent the knowledge in the form of </a:t>
            </a:r>
            <a:r>
              <a:rPr lang="en-US" altLang="en-US" sz="2400" b="1" dirty="0"/>
              <a:t>IF-THEN</a:t>
            </a:r>
            <a:r>
              <a:rPr lang="en-US" altLang="en-US" sz="2400" dirty="0"/>
              <a:t> rules</a:t>
            </a:r>
          </a:p>
          <a:p>
            <a:pPr lvl="1"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400" dirty="0" smtClean="0"/>
              <a:t>R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:  </a:t>
            </a: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youth AND </a:t>
            </a:r>
            <a:r>
              <a:rPr lang="en-US" altLang="en-US" sz="2400" i="1" dirty="0"/>
              <a:t>student</a:t>
            </a:r>
            <a:r>
              <a:rPr lang="en-US" altLang="en-US" sz="2400" dirty="0"/>
              <a:t> = yes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yes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Rule antecedent/precondition vs. rule consequent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Assessment of a rule: </a:t>
            </a:r>
            <a:r>
              <a:rPr lang="en-US" altLang="en-US" sz="2400" i="1" dirty="0"/>
              <a:t>coverage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accuracy</a:t>
            </a:r>
            <a:r>
              <a:rPr lang="en-US" altLang="en-US" sz="2400" dirty="0"/>
              <a:t>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 err="1"/>
              <a:t>n</a:t>
            </a:r>
            <a:r>
              <a:rPr lang="en-US" altLang="en-US" sz="2400" baseline="-25000" dirty="0" err="1"/>
              <a:t>covers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= # of tuples covered by </a:t>
            </a:r>
            <a:r>
              <a:rPr lang="en-US" altLang="en-US" sz="2400" dirty="0" smtClean="0"/>
              <a:t>R</a:t>
            </a:r>
            <a:r>
              <a:rPr lang="en-US" altLang="en-US" sz="2400" baseline="-25000" dirty="0" smtClean="0"/>
              <a:t>1</a:t>
            </a:r>
            <a:endParaRPr lang="en-US" altLang="en-US" sz="2400" baseline="-25000" dirty="0"/>
          </a:p>
          <a:p>
            <a:pPr lvl="1">
              <a:spcBef>
                <a:spcPts val="300"/>
              </a:spcBef>
            </a:pPr>
            <a:r>
              <a:rPr lang="en-US" altLang="en-US" sz="2400" dirty="0" err="1"/>
              <a:t>n</a:t>
            </a:r>
            <a:r>
              <a:rPr lang="en-US" altLang="en-US" sz="2400" baseline="-25000" dirty="0" err="1"/>
              <a:t>correct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= # of tuples correctly classified by </a:t>
            </a:r>
            <a:r>
              <a:rPr lang="en-US" altLang="en-US" sz="2400" dirty="0" smtClean="0"/>
              <a:t>R</a:t>
            </a:r>
            <a:r>
              <a:rPr lang="en-US" altLang="en-US" sz="2400" baseline="-25000" dirty="0" smtClean="0"/>
              <a:t>1</a:t>
            </a:r>
            <a:endParaRPr lang="en-US" altLang="en-US" sz="2400" dirty="0"/>
          </a:p>
          <a:p>
            <a:pPr lvl="1">
              <a:spcBef>
                <a:spcPts val="300"/>
              </a:spcBef>
              <a:buNone/>
            </a:pPr>
            <a:r>
              <a:rPr lang="en-US" altLang="en-US" sz="2400" dirty="0" smtClean="0"/>
              <a:t>coverage(R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) </a:t>
            </a:r>
            <a:r>
              <a:rPr lang="en-US" altLang="en-US" sz="2400" dirty="0"/>
              <a:t>= </a:t>
            </a:r>
            <a:r>
              <a:rPr lang="en-US" altLang="en-US" sz="2400" dirty="0" err="1"/>
              <a:t>n</a:t>
            </a:r>
            <a:r>
              <a:rPr lang="en-US" altLang="en-US" sz="2400" baseline="-25000" dirty="0" err="1"/>
              <a:t>covers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/|D|   /* D: training data set */</a:t>
            </a:r>
          </a:p>
          <a:p>
            <a:pPr lvl="1">
              <a:spcBef>
                <a:spcPts val="300"/>
              </a:spcBef>
              <a:buNone/>
            </a:pPr>
            <a:r>
              <a:rPr lang="en-US" altLang="en-US" sz="2400" dirty="0" smtClean="0"/>
              <a:t>accuracy</a:t>
            </a:r>
            <a:r>
              <a:rPr lang="en-US" altLang="en-US" sz="2400" dirty="0"/>
              <a:t>(R</a:t>
            </a:r>
            <a:r>
              <a:rPr lang="en-US" altLang="en-US" sz="2400" baseline="-25000" dirty="0"/>
              <a:t>1</a:t>
            </a:r>
            <a:r>
              <a:rPr lang="en-US" altLang="en-US" sz="2400" dirty="0" smtClean="0"/>
              <a:t>) </a:t>
            </a:r>
            <a:r>
              <a:rPr lang="en-US" altLang="en-US" sz="2400" dirty="0"/>
              <a:t>= </a:t>
            </a:r>
            <a:r>
              <a:rPr lang="en-US" altLang="en-US" sz="2400" dirty="0" err="1"/>
              <a:t>n</a:t>
            </a:r>
            <a:r>
              <a:rPr lang="en-US" altLang="en-US" sz="2400" baseline="-25000" dirty="0" err="1"/>
              <a:t>correct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/ </a:t>
            </a:r>
            <a:r>
              <a:rPr lang="en-US" altLang="en-US" sz="2400" dirty="0" err="1"/>
              <a:t>n</a:t>
            </a:r>
            <a:r>
              <a:rPr lang="en-US" altLang="en-US" sz="2400" baseline="-25000" dirty="0" err="1"/>
              <a:t>covers</a:t>
            </a: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If more than one rule are triggered, need </a:t>
            </a:r>
            <a:r>
              <a:rPr lang="en-US" altLang="en-US" sz="2400" b="1" dirty="0"/>
              <a:t>conflict resolution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b="1" dirty="0"/>
              <a:t>Size ordering</a:t>
            </a:r>
            <a:r>
              <a:rPr lang="en-US" altLang="en-US" sz="2400" dirty="0"/>
              <a:t>: assign the highest priority to the triggering rules that has the “toughest” requirement (i.e., with the </a:t>
            </a:r>
            <a:r>
              <a:rPr lang="en-US" altLang="en-US" sz="2400" i="1" dirty="0"/>
              <a:t>most attribute tests</a:t>
            </a:r>
            <a:r>
              <a:rPr lang="en-US" altLang="en-US" sz="2400" dirty="0"/>
              <a:t>)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b="1" dirty="0"/>
              <a:t>Class-based ordering</a:t>
            </a:r>
            <a:r>
              <a:rPr lang="en-US" altLang="en-US" sz="2400" dirty="0"/>
              <a:t>: decreasing order of </a:t>
            </a:r>
            <a:r>
              <a:rPr lang="en-US" altLang="en-US" sz="2400" i="1" dirty="0"/>
              <a:t>prevalence or misclassification cost per class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b="1" dirty="0"/>
              <a:t>Rule-based ordering </a:t>
            </a:r>
            <a:r>
              <a:rPr lang="en-US" altLang="en-US" sz="2400" dirty="0"/>
              <a:t>(</a:t>
            </a:r>
            <a:r>
              <a:rPr lang="en-US" altLang="en-US" sz="2400" b="1" dirty="0"/>
              <a:t>decision list</a:t>
            </a:r>
            <a:r>
              <a:rPr lang="en-US" altLang="en-US" sz="2400" dirty="0"/>
              <a:t>): rules are organized into one long priority list, according to some measure of rule quality or by experts</a:t>
            </a:r>
          </a:p>
        </p:txBody>
      </p:sp>
    </p:spTree>
    <p:extLst>
      <p:ext uri="{BB962C8B-B14F-4D97-AF65-F5344CB8AC3E}">
        <p14:creationId xmlns:p14="http://schemas.microsoft.com/office/powerpoint/2010/main" val="412804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9" name="Group 59"/>
          <p:cNvGrpSpPr>
            <a:grpSpLocks/>
          </p:cNvGrpSpPr>
          <p:nvPr/>
        </p:nvGrpSpPr>
        <p:grpSpPr bwMode="auto">
          <a:xfrm>
            <a:off x="7399781" y="1276351"/>
            <a:ext cx="4173094" cy="2600324"/>
            <a:chOff x="3509" y="144"/>
            <a:chExt cx="2080" cy="1236"/>
          </a:xfrm>
        </p:grpSpPr>
        <p:sp>
          <p:nvSpPr>
            <p:cNvPr id="45063" name="Rectangle 34"/>
            <p:cNvSpPr>
              <a:spLocks noChangeArrowheads="1"/>
            </p:cNvSpPr>
            <p:nvPr/>
          </p:nvSpPr>
          <p:spPr bwMode="auto">
            <a:xfrm>
              <a:off x="4272" y="144"/>
              <a:ext cx="336" cy="180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age?</a:t>
              </a:r>
            </a:p>
          </p:txBody>
        </p:sp>
        <p:grpSp>
          <p:nvGrpSpPr>
            <p:cNvPr id="45064" name="Group 58"/>
            <p:cNvGrpSpPr>
              <a:grpSpLocks/>
            </p:cNvGrpSpPr>
            <p:nvPr/>
          </p:nvGrpSpPr>
          <p:grpSpPr bwMode="auto">
            <a:xfrm>
              <a:off x="3509" y="290"/>
              <a:ext cx="2080" cy="1090"/>
              <a:chOff x="3509" y="144"/>
              <a:chExt cx="2080" cy="1090"/>
            </a:xfrm>
          </p:grpSpPr>
          <p:sp>
            <p:nvSpPr>
              <p:cNvPr id="45065" name="Rectangle 36"/>
              <p:cNvSpPr>
                <a:spLocks noChangeArrowheads="1"/>
              </p:cNvSpPr>
              <p:nvPr/>
            </p:nvSpPr>
            <p:spPr bwMode="auto">
              <a:xfrm>
                <a:off x="3732" y="528"/>
                <a:ext cx="469" cy="180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student?</a:t>
                </a:r>
              </a:p>
            </p:txBody>
          </p:sp>
          <p:sp>
            <p:nvSpPr>
              <p:cNvPr id="45066" name="Rectangle 37"/>
              <p:cNvSpPr>
                <a:spLocks noChangeArrowheads="1"/>
              </p:cNvSpPr>
              <p:nvPr/>
            </p:nvSpPr>
            <p:spPr bwMode="auto">
              <a:xfrm>
                <a:off x="4844" y="528"/>
                <a:ext cx="679" cy="180"/>
              </a:xfrm>
              <a:prstGeom prst="rect">
                <a:avLst/>
              </a:prstGeom>
              <a:solidFill>
                <a:srgbClr val="99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credit rating?</a:t>
                </a:r>
              </a:p>
            </p:txBody>
          </p:sp>
          <p:sp>
            <p:nvSpPr>
              <p:cNvPr id="45067" name="Line 38"/>
              <p:cNvSpPr>
                <a:spLocks noChangeShapeType="1"/>
              </p:cNvSpPr>
              <p:nvPr/>
            </p:nvSpPr>
            <p:spPr bwMode="auto">
              <a:xfrm flipH="1">
                <a:off x="3971" y="155"/>
                <a:ext cx="317" cy="4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68" name="Line 39"/>
              <p:cNvSpPr>
                <a:spLocks noChangeShapeType="1"/>
              </p:cNvSpPr>
              <p:nvPr/>
            </p:nvSpPr>
            <p:spPr bwMode="auto">
              <a:xfrm flipH="1">
                <a:off x="4481" y="169"/>
                <a:ext cx="0" cy="17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69" name="Line 40"/>
              <p:cNvSpPr>
                <a:spLocks noChangeShapeType="1"/>
              </p:cNvSpPr>
              <p:nvPr/>
            </p:nvSpPr>
            <p:spPr bwMode="auto">
              <a:xfrm>
                <a:off x="4636" y="144"/>
                <a:ext cx="534" cy="44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70" name="Rectangle 41"/>
              <p:cNvSpPr>
                <a:spLocks noChangeArrowheads="1"/>
              </p:cNvSpPr>
              <p:nvPr/>
            </p:nvSpPr>
            <p:spPr bwMode="auto">
              <a:xfrm>
                <a:off x="3900" y="288"/>
                <a:ext cx="308" cy="1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&lt;=30</a:t>
                </a:r>
                <a:endPara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071" name="Rectangle 42"/>
              <p:cNvSpPr>
                <a:spLocks noChangeArrowheads="1"/>
              </p:cNvSpPr>
              <p:nvPr/>
            </p:nvSpPr>
            <p:spPr bwMode="auto">
              <a:xfrm>
                <a:off x="4834" y="325"/>
                <a:ext cx="255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&gt;40</a:t>
                </a:r>
                <a:endPara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072" name="Line 43"/>
              <p:cNvSpPr>
                <a:spLocks noChangeShapeType="1"/>
              </p:cNvSpPr>
              <p:nvPr/>
            </p:nvSpPr>
            <p:spPr bwMode="auto">
              <a:xfrm flipH="1">
                <a:off x="3636" y="743"/>
                <a:ext cx="268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73" name="Line 44"/>
              <p:cNvSpPr>
                <a:spLocks noChangeShapeType="1"/>
              </p:cNvSpPr>
              <p:nvPr/>
            </p:nvSpPr>
            <p:spPr bwMode="auto">
              <a:xfrm>
                <a:off x="4026" y="743"/>
                <a:ext cx="244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74" name="Line 45"/>
              <p:cNvSpPr>
                <a:spLocks noChangeShapeType="1"/>
              </p:cNvSpPr>
              <p:nvPr/>
            </p:nvSpPr>
            <p:spPr bwMode="auto">
              <a:xfrm flipH="1">
                <a:off x="4856" y="743"/>
                <a:ext cx="244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75" name="Line 46"/>
              <p:cNvSpPr>
                <a:spLocks noChangeShapeType="1"/>
              </p:cNvSpPr>
              <p:nvPr/>
            </p:nvSpPr>
            <p:spPr bwMode="auto">
              <a:xfrm>
                <a:off x="5246" y="743"/>
                <a:ext cx="22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76" name="Line 47"/>
              <p:cNvSpPr>
                <a:spLocks noChangeShapeType="1"/>
              </p:cNvSpPr>
              <p:nvPr/>
            </p:nvSpPr>
            <p:spPr bwMode="auto">
              <a:xfrm>
                <a:off x="4481" y="438"/>
                <a:ext cx="0" cy="13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77" name="Rectangle 48"/>
              <p:cNvSpPr>
                <a:spLocks noChangeArrowheads="1"/>
              </p:cNvSpPr>
              <p:nvPr/>
            </p:nvSpPr>
            <p:spPr bwMode="auto">
              <a:xfrm>
                <a:off x="3509" y="1054"/>
                <a:ext cx="218" cy="180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no</a:t>
                </a:r>
              </a:p>
            </p:txBody>
          </p:sp>
          <p:sp>
            <p:nvSpPr>
              <p:cNvPr id="45078" name="Rectangle 49"/>
              <p:cNvSpPr>
                <a:spLocks noChangeArrowheads="1"/>
              </p:cNvSpPr>
              <p:nvPr/>
            </p:nvSpPr>
            <p:spPr bwMode="auto">
              <a:xfrm>
                <a:off x="4145" y="1054"/>
                <a:ext cx="254" cy="18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yes</a:t>
                </a:r>
              </a:p>
            </p:txBody>
          </p:sp>
          <p:sp>
            <p:nvSpPr>
              <p:cNvPr id="45079" name="Rectangle 50"/>
              <p:cNvSpPr>
                <a:spLocks noChangeArrowheads="1"/>
              </p:cNvSpPr>
              <p:nvPr/>
            </p:nvSpPr>
            <p:spPr bwMode="auto">
              <a:xfrm>
                <a:off x="5335" y="1030"/>
                <a:ext cx="254" cy="18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yes</a:t>
                </a:r>
              </a:p>
            </p:txBody>
          </p:sp>
          <p:sp>
            <p:nvSpPr>
              <p:cNvPr id="45080" name="Rectangle 51"/>
              <p:cNvSpPr>
                <a:spLocks noChangeArrowheads="1"/>
              </p:cNvSpPr>
              <p:nvPr/>
            </p:nvSpPr>
            <p:spPr bwMode="auto">
              <a:xfrm>
                <a:off x="4354" y="595"/>
                <a:ext cx="254" cy="18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yes</a:t>
                </a:r>
              </a:p>
            </p:txBody>
          </p:sp>
          <p:sp>
            <p:nvSpPr>
              <p:cNvPr id="45081" name="Rectangle 52"/>
              <p:cNvSpPr>
                <a:spLocks noChangeArrowheads="1"/>
              </p:cNvSpPr>
              <p:nvPr/>
            </p:nvSpPr>
            <p:spPr bwMode="auto">
              <a:xfrm>
                <a:off x="4295" y="335"/>
                <a:ext cx="341" cy="96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31..40</a:t>
                </a:r>
                <a:endPara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082" name="Rectangle 53"/>
              <p:cNvSpPr>
                <a:spLocks noChangeArrowheads="1"/>
              </p:cNvSpPr>
              <p:nvPr/>
            </p:nvSpPr>
            <p:spPr bwMode="auto">
              <a:xfrm rot="21456844">
                <a:off x="4728" y="1036"/>
                <a:ext cx="218" cy="180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no</a:t>
                </a:r>
              </a:p>
            </p:txBody>
          </p:sp>
          <p:sp>
            <p:nvSpPr>
              <p:cNvPr id="45083" name="Rectangle 54"/>
              <p:cNvSpPr>
                <a:spLocks noChangeArrowheads="1"/>
              </p:cNvSpPr>
              <p:nvPr/>
            </p:nvSpPr>
            <p:spPr bwMode="auto">
              <a:xfrm>
                <a:off x="5247" y="815"/>
                <a:ext cx="239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fair</a:t>
                </a:r>
              </a:p>
            </p:txBody>
          </p:sp>
          <p:sp>
            <p:nvSpPr>
              <p:cNvPr id="45084" name="Rectangle 55"/>
              <p:cNvSpPr>
                <a:spLocks noChangeArrowheads="1"/>
              </p:cNvSpPr>
              <p:nvPr/>
            </p:nvSpPr>
            <p:spPr bwMode="auto">
              <a:xfrm>
                <a:off x="4692" y="815"/>
                <a:ext cx="445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excellent</a:t>
                </a:r>
              </a:p>
            </p:txBody>
          </p:sp>
          <p:sp>
            <p:nvSpPr>
              <p:cNvPr id="45085" name="Rectangle 56"/>
              <p:cNvSpPr>
                <a:spLocks noChangeArrowheads="1"/>
              </p:cNvSpPr>
              <p:nvPr/>
            </p:nvSpPr>
            <p:spPr bwMode="auto">
              <a:xfrm>
                <a:off x="4075" y="839"/>
                <a:ext cx="233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yes</a:t>
                </a:r>
              </a:p>
            </p:txBody>
          </p:sp>
          <p:sp>
            <p:nvSpPr>
              <p:cNvPr id="45086" name="Rectangle 57"/>
              <p:cNvSpPr>
                <a:spLocks noChangeArrowheads="1"/>
              </p:cNvSpPr>
              <p:nvPr/>
            </p:nvSpPr>
            <p:spPr bwMode="auto">
              <a:xfrm>
                <a:off x="3637" y="839"/>
                <a:ext cx="218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no</a:t>
                </a:r>
              </a:p>
            </p:txBody>
          </p:sp>
        </p:grpSp>
      </p:grp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6629" y="3986652"/>
            <a:ext cx="9623902" cy="2756494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Example: Rule extraction from our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decision-tree</a:t>
            </a:r>
          </a:p>
          <a:p>
            <a:pPr lvl="1" eaLnBrk="1" hangingPunct="1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young AND </a:t>
            </a:r>
            <a:r>
              <a:rPr lang="en-US" altLang="en-US" sz="2400" i="1" dirty="0"/>
              <a:t>student</a:t>
            </a:r>
            <a:r>
              <a:rPr lang="en-US" altLang="en-US" sz="2400" dirty="0"/>
              <a:t> = </a:t>
            </a:r>
            <a:r>
              <a:rPr lang="en-US" altLang="en-US" sz="2400" i="1" dirty="0"/>
              <a:t>no</a:t>
            </a:r>
            <a:r>
              <a:rPr lang="en-US" altLang="en-US" sz="2400" dirty="0"/>
              <a:t>     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no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young AND </a:t>
            </a:r>
            <a:r>
              <a:rPr lang="en-US" altLang="en-US" sz="2400" i="1" dirty="0"/>
              <a:t>student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  <a:r>
              <a:rPr lang="en-US" altLang="en-US" sz="2400" dirty="0"/>
              <a:t>    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mid-age 			   </a:t>
            </a:r>
            <a:r>
              <a:rPr lang="en-US" altLang="en-US" sz="2400" dirty="0" smtClean="0"/>
              <a:t>         </a:t>
            </a:r>
            <a:r>
              <a:rPr lang="en-US" altLang="en-US" sz="2400" dirty="0"/>
              <a:t>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old AND </a:t>
            </a:r>
            <a:r>
              <a:rPr lang="en-US" altLang="en-US" sz="2400" i="1" dirty="0" err="1"/>
              <a:t>credit_rating</a:t>
            </a:r>
            <a:r>
              <a:rPr lang="en-US" altLang="en-US" sz="2400" dirty="0"/>
              <a:t> = </a:t>
            </a:r>
            <a:r>
              <a:rPr lang="en-US" altLang="en-US" sz="2400" i="1" dirty="0"/>
              <a:t>excellent</a:t>
            </a:r>
            <a:r>
              <a:rPr lang="en-US" altLang="en-US" sz="2400" dirty="0"/>
              <a:t>  THEN </a:t>
            </a:r>
            <a:r>
              <a:rPr lang="en-US" altLang="en-US" sz="2400" i="1" dirty="0" err="1"/>
              <a:t>buys_computer</a:t>
            </a:r>
            <a:r>
              <a:rPr lang="en-US" altLang="en-US" sz="2400" i="1" dirty="0"/>
              <a:t> </a:t>
            </a:r>
            <a:r>
              <a:rPr lang="en-US" altLang="en-US" sz="2400" dirty="0"/>
              <a:t>= </a:t>
            </a:r>
            <a:r>
              <a:rPr lang="en-US" altLang="en-US" sz="2400" i="1" dirty="0"/>
              <a:t>no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old AND </a:t>
            </a:r>
            <a:r>
              <a:rPr lang="en-US" altLang="en-US" sz="2400" i="1" dirty="0" err="1"/>
              <a:t>credit_rating</a:t>
            </a:r>
            <a:r>
              <a:rPr lang="en-US" altLang="en-US" sz="2400" dirty="0"/>
              <a:t> = </a:t>
            </a:r>
            <a:r>
              <a:rPr lang="en-US" altLang="en-US" sz="2400" i="1" dirty="0"/>
              <a:t>fair</a:t>
            </a:r>
            <a:r>
              <a:rPr lang="en-US" altLang="en-US" sz="2400" dirty="0"/>
              <a:t>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</a:p>
        </p:txBody>
      </p:sp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>
          <a:xfrm>
            <a:off x="1730375" y="228600"/>
            <a:ext cx="8783638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Rule Extraction from a Decision Tree</a:t>
            </a:r>
          </a:p>
        </p:txBody>
      </p:sp>
      <p:sp>
        <p:nvSpPr>
          <p:cNvPr id="45062" name="Rectangle 60"/>
          <p:cNvSpPr>
            <a:spLocks noChangeArrowheads="1"/>
          </p:cNvSpPr>
          <p:nvPr/>
        </p:nvSpPr>
        <p:spPr bwMode="auto">
          <a:xfrm>
            <a:off x="496629" y="1174507"/>
            <a:ext cx="6465012" cy="2797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Rules are </a:t>
            </a:r>
            <a:r>
              <a:rPr lang="en-US" altLang="en-US" sz="2400" i="1" dirty="0">
                <a:solidFill>
                  <a:srgbClr val="000000"/>
                </a:solidFill>
              </a:rPr>
              <a:t>easier to understand</a:t>
            </a:r>
            <a:r>
              <a:rPr lang="en-US" altLang="en-US" sz="2400" dirty="0">
                <a:solidFill>
                  <a:srgbClr val="000000"/>
                </a:solidFill>
              </a:rPr>
              <a:t> than large trees</a:t>
            </a:r>
          </a:p>
          <a:p>
            <a:pPr eaLnBrk="1" hangingPunct="1"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One rule is created </a:t>
            </a:r>
            <a:r>
              <a:rPr lang="en-US" altLang="en-US" sz="2400" i="1" dirty="0">
                <a:solidFill>
                  <a:srgbClr val="000000"/>
                </a:solidFill>
              </a:rPr>
              <a:t>for each path</a:t>
            </a:r>
            <a:r>
              <a:rPr lang="en-US" altLang="en-US" sz="2400" dirty="0">
                <a:solidFill>
                  <a:srgbClr val="000000"/>
                </a:solidFill>
              </a:rPr>
              <a:t> from the root to a leaf</a:t>
            </a:r>
          </a:p>
          <a:p>
            <a:pPr eaLnBrk="1" hangingPunct="1"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Each attribute-value pair along a path forms a conjunction: the leaf holds the class prediction </a:t>
            </a:r>
          </a:p>
          <a:p>
            <a:pPr eaLnBrk="1" hangingPunct="1"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Rules are mutually exclusive and exhaustive</a:t>
            </a:r>
          </a:p>
        </p:txBody>
      </p:sp>
    </p:spTree>
    <p:extLst>
      <p:ext uri="{BB962C8B-B14F-4D97-AF65-F5344CB8AC3E}">
        <p14:creationId xmlns:p14="http://schemas.microsoft.com/office/powerpoint/2010/main" val="151422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Rule Induction: Sequential Covering Method</a:t>
            </a:r>
            <a:r>
              <a:rPr lang="en-US" altLang="en-US" sz="3200" dirty="0"/>
              <a:t> 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200150"/>
            <a:ext cx="10877550" cy="542925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Sequential covering algorithm: Extracts rules directly from training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Typical sequential covering algorithms: FOIL, AQ, CN2, RIPPER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Rules are learned </a:t>
            </a:r>
            <a:r>
              <a:rPr lang="en-US" altLang="en-US" sz="2400" i="1" dirty="0"/>
              <a:t>sequentially</a:t>
            </a:r>
            <a:r>
              <a:rPr lang="en-US" altLang="en-US" sz="2400" dirty="0"/>
              <a:t>, each for a given class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will cover many tuples of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but none (or few) of the tuples of other classes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Steps: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Rules are learned one at a time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Each time a rule is learned, the tuples covered by the rules are removed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Repeat the process on the remaining tuples until </a:t>
            </a:r>
            <a:r>
              <a:rPr lang="en-US" altLang="en-US" sz="2400" i="1" dirty="0"/>
              <a:t>termination condition</a:t>
            </a:r>
            <a:r>
              <a:rPr lang="en-US" altLang="en-US" sz="2400" dirty="0"/>
              <a:t>, e.g., when no more training examples or when the quality of a rule returned is below a user-specified threshold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Comp. w. decision-tree induction: learning a set of rules </a:t>
            </a:r>
            <a:r>
              <a:rPr lang="en-US" altLang="en-US" sz="2400" i="1" dirty="0"/>
              <a:t>simultaneously</a:t>
            </a:r>
          </a:p>
        </p:txBody>
      </p:sp>
    </p:spTree>
    <p:extLst>
      <p:ext uri="{BB962C8B-B14F-4D97-AF65-F5344CB8AC3E}">
        <p14:creationId xmlns:p14="http://schemas.microsoft.com/office/powerpoint/2010/main" val="374711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Sequential Covering Algorithm	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075" y="1224405"/>
            <a:ext cx="5486400" cy="169977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6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dirty="0"/>
              <a:t>	</a:t>
            </a:r>
            <a:r>
              <a:rPr lang="en-US" altLang="en-US" sz="2400" b="1" dirty="0"/>
              <a:t>while </a:t>
            </a:r>
            <a:r>
              <a:rPr lang="en-US" altLang="en-US" sz="2400" dirty="0"/>
              <a:t>(enough target tuples left)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	generate a rule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	remove positive target tuples satisfying this rule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61950" y="3232740"/>
            <a:ext cx="5486400" cy="2895600"/>
            <a:chOff x="866775" y="3228975"/>
            <a:chExt cx="5486400" cy="2895600"/>
          </a:xfrm>
        </p:grpSpPr>
        <p:sp>
          <p:nvSpPr>
            <p:cNvPr id="47109" name="Oval 4"/>
            <p:cNvSpPr>
              <a:spLocks noChangeArrowheads="1"/>
            </p:cNvSpPr>
            <p:nvPr/>
          </p:nvSpPr>
          <p:spPr bwMode="auto">
            <a:xfrm>
              <a:off x="866775" y="3228975"/>
              <a:ext cx="5486400" cy="2895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14400" y="3228975"/>
              <a:ext cx="5181600" cy="2774950"/>
              <a:chOff x="914400" y="3228975"/>
              <a:chExt cx="5181600" cy="2774950"/>
            </a:xfrm>
          </p:grpSpPr>
          <p:sp>
            <p:nvSpPr>
              <p:cNvPr id="1985541" name="Oval 5"/>
              <p:cNvSpPr>
                <a:spLocks noChangeArrowheads="1"/>
              </p:cNvSpPr>
              <p:nvPr/>
            </p:nvSpPr>
            <p:spPr bwMode="auto">
              <a:xfrm>
                <a:off x="3505200" y="3990975"/>
                <a:ext cx="2590800" cy="18288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Examples covered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by Rule 3</a:t>
                </a:r>
              </a:p>
            </p:txBody>
          </p:sp>
          <p:sp>
            <p:nvSpPr>
              <p:cNvPr id="1985542" name="Oval 6"/>
              <p:cNvSpPr>
                <a:spLocks noChangeArrowheads="1"/>
              </p:cNvSpPr>
              <p:nvPr/>
            </p:nvSpPr>
            <p:spPr bwMode="auto">
              <a:xfrm>
                <a:off x="2438400" y="3228975"/>
                <a:ext cx="2667000" cy="1905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Examples covered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by Rule 2</a:t>
                </a:r>
              </a:p>
            </p:txBody>
          </p:sp>
          <p:sp>
            <p:nvSpPr>
              <p:cNvPr id="1985543" name="Oval 7"/>
              <p:cNvSpPr>
                <a:spLocks noChangeArrowheads="1"/>
              </p:cNvSpPr>
              <p:nvPr/>
            </p:nvSpPr>
            <p:spPr bwMode="auto">
              <a:xfrm>
                <a:off x="914400" y="3762375"/>
                <a:ext cx="1981200" cy="16002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Examples covered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by Rule 1</a:t>
                </a:r>
              </a:p>
            </p:txBody>
          </p:sp>
          <p:sp>
            <p:nvSpPr>
              <p:cNvPr id="47113" name="Text Box 8"/>
              <p:cNvSpPr txBox="1">
                <a:spLocks noChangeArrowheads="1"/>
              </p:cNvSpPr>
              <p:nvPr/>
            </p:nvSpPr>
            <p:spPr bwMode="auto">
              <a:xfrm>
                <a:off x="2590800" y="5362575"/>
                <a:ext cx="1524000" cy="641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solidFill>
                      <a:srgbClr val="000066"/>
                    </a:solidFill>
                    <a:latin typeface="Arial" panose="020B0604020202020204" pitchFamily="34" charset="0"/>
                  </a:rPr>
                  <a:t>Positive examples</a:t>
                </a:r>
              </a:p>
            </p:txBody>
          </p:sp>
        </p:grpSp>
      </p:grp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6581775" y="1184865"/>
            <a:ext cx="4600575" cy="232033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 smtClean="0">
                <a:solidFill>
                  <a:srgbClr val="000000"/>
                </a:solidFill>
              </a:rPr>
              <a:t>To generate a rule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b="1" dirty="0" smtClean="0">
                <a:solidFill>
                  <a:srgbClr val="000000"/>
                </a:solidFill>
              </a:rPr>
              <a:t>while</a:t>
            </a:r>
            <a:r>
              <a:rPr lang="en-US" altLang="en-US" sz="2400" dirty="0" smtClean="0">
                <a:solidFill>
                  <a:srgbClr val="000000"/>
                </a:solidFill>
              </a:rPr>
              <a:t>(true)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000000"/>
                </a:solidFill>
              </a:rPr>
              <a:t>	find the best predicate </a:t>
            </a:r>
            <a:r>
              <a:rPr lang="en-US" altLang="en-US" sz="2400" i="1" dirty="0" smtClean="0">
                <a:solidFill>
                  <a:srgbClr val="000000"/>
                </a:solidFill>
              </a:rPr>
              <a:t>p</a:t>
            </a:r>
            <a:endParaRPr lang="en-US" altLang="en-US" sz="2400" dirty="0" smtClean="0">
              <a:solidFill>
                <a:srgbClr val="000000"/>
              </a:solidFill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000000"/>
                </a:solidFill>
              </a:rPr>
              <a:t>	</a:t>
            </a:r>
            <a:r>
              <a:rPr lang="en-US" altLang="en-US" sz="2400" b="1" dirty="0" smtClean="0">
                <a:solidFill>
                  <a:srgbClr val="000000"/>
                </a:solidFill>
              </a:rPr>
              <a:t>if</a:t>
            </a:r>
            <a:r>
              <a:rPr lang="en-US" altLang="en-US" sz="2400" dirty="0" smtClean="0">
                <a:solidFill>
                  <a:srgbClr val="000000"/>
                </a:solidFill>
              </a:rPr>
              <a:t> foil-gain(</a:t>
            </a:r>
            <a:r>
              <a:rPr lang="en-US" altLang="en-US" sz="2400" i="1" dirty="0" smtClean="0">
                <a:solidFill>
                  <a:srgbClr val="000000"/>
                </a:solidFill>
              </a:rPr>
              <a:t>p</a:t>
            </a:r>
            <a:r>
              <a:rPr lang="en-US" altLang="en-US" sz="2400" dirty="0" smtClean="0">
                <a:solidFill>
                  <a:srgbClr val="000000"/>
                </a:solidFill>
              </a:rPr>
              <a:t>) &gt; threshold </a:t>
            </a:r>
            <a:r>
              <a:rPr lang="en-US" altLang="en-US" sz="2400" b="1" dirty="0" smtClean="0">
                <a:solidFill>
                  <a:srgbClr val="000000"/>
                </a:solidFill>
              </a:rPr>
              <a:t>then</a:t>
            </a:r>
            <a:r>
              <a:rPr lang="en-US" altLang="en-US" sz="2400" dirty="0" smtClean="0">
                <a:solidFill>
                  <a:srgbClr val="000000"/>
                </a:solidFill>
              </a:rPr>
              <a:t> add </a:t>
            </a:r>
            <a:r>
              <a:rPr lang="en-US" altLang="en-US" sz="2400" i="1" dirty="0" smtClean="0">
                <a:solidFill>
                  <a:srgbClr val="000000"/>
                </a:solidFill>
              </a:rPr>
              <a:t>p</a:t>
            </a:r>
            <a:r>
              <a:rPr lang="en-US" altLang="en-US" sz="2400" dirty="0" smtClean="0">
                <a:solidFill>
                  <a:srgbClr val="000000"/>
                </a:solidFill>
              </a:rPr>
              <a:t> to current rule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000000"/>
                </a:solidFill>
              </a:rPr>
              <a:t>	</a:t>
            </a:r>
            <a:r>
              <a:rPr lang="en-US" altLang="en-US" sz="2400" b="1" dirty="0" smtClean="0">
                <a:solidFill>
                  <a:srgbClr val="000000"/>
                </a:solidFill>
              </a:rPr>
              <a:t>else</a:t>
            </a:r>
            <a:r>
              <a:rPr lang="en-US" altLang="en-US" sz="2400" dirty="0" smtClean="0">
                <a:solidFill>
                  <a:srgbClr val="000000"/>
                </a:solidFill>
              </a:rPr>
              <a:t> break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276975" y="3505200"/>
            <a:ext cx="5562600" cy="2971800"/>
            <a:chOff x="3352800" y="3276600"/>
            <a:chExt cx="5562600" cy="2971800"/>
          </a:xfrm>
        </p:grpSpPr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3352800" y="3276600"/>
              <a:ext cx="2057400" cy="29718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5410200" y="3276600"/>
              <a:ext cx="3505200" cy="29718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4" name="Text Box 6"/>
            <p:cNvSpPr txBox="1">
              <a:spLocks noChangeArrowheads="1"/>
            </p:cNvSpPr>
            <p:nvPr/>
          </p:nvSpPr>
          <p:spPr bwMode="auto">
            <a:xfrm>
              <a:off x="3733800" y="5562600"/>
              <a:ext cx="121920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FF00"/>
                  </a:solidFill>
                  <a:latin typeface="Arial" panose="020B0604020202020204" pitchFamily="34" charset="0"/>
                </a:rPr>
                <a:t>Positive examples</a:t>
              </a:r>
            </a:p>
          </p:txBody>
        </p:sp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6629400" y="5562600"/>
              <a:ext cx="121920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FF00"/>
                  </a:solidFill>
                  <a:latin typeface="Arial" panose="020B0604020202020204" pitchFamily="34" charset="0"/>
                </a:rPr>
                <a:t>Negative examples</a:t>
              </a: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3429000" y="3352800"/>
              <a:ext cx="3352800" cy="2362200"/>
            </a:xfrm>
            <a:prstGeom prst="ellipse">
              <a:avLst/>
            </a:prstGeom>
            <a:solidFill>
              <a:srgbClr val="CCFF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A3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=1</a:t>
              </a: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3581400" y="3429000"/>
              <a:ext cx="2362200" cy="1905000"/>
            </a:xfrm>
            <a:prstGeom prst="ellipse">
              <a:avLst/>
            </a:prstGeom>
            <a:solidFill>
              <a:srgbClr val="00FF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A3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=1&amp;&amp;</a:t>
              </a: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A1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=2</a:t>
              </a: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3581400" y="3657600"/>
              <a:ext cx="1752600" cy="1371600"/>
            </a:xfrm>
            <a:prstGeom prst="ellipse">
              <a:avLst/>
            </a:prstGeom>
            <a:solidFill>
              <a:schemeClr val="accent1">
                <a:alpha val="6509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A3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=1&amp;&amp;</a:t>
              </a: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A1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=2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&amp;&amp;A8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=5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258175" y="6488668"/>
            <a:ext cx="200025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sz="2000" dirty="0">
                <a:solidFill>
                  <a:srgbClr val="000000"/>
                </a:solidFill>
              </a:rPr>
              <a:t>Rule </a:t>
            </a:r>
            <a:r>
              <a:rPr lang="en-US" altLang="en-US" sz="2000" dirty="0" smtClean="0">
                <a:solidFill>
                  <a:srgbClr val="000000"/>
                </a:solidFill>
              </a:rPr>
              <a:t>Generation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76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How to Learn-One-Rule?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0075" y="1171575"/>
            <a:ext cx="10858500" cy="5429250"/>
          </a:xfrm>
        </p:spPr>
        <p:txBody>
          <a:bodyPr/>
          <a:lstStyle/>
          <a:p>
            <a:pPr eaLnBrk="1" hangingPunct="1"/>
            <a:r>
              <a:rPr lang="en-US" altLang="en-US" dirty="0"/>
              <a:t>Start with the </a:t>
            </a:r>
            <a:r>
              <a:rPr lang="en-US" altLang="en-US" i="1" dirty="0"/>
              <a:t>most general rule</a:t>
            </a:r>
            <a:r>
              <a:rPr lang="en-US" altLang="en-US" dirty="0"/>
              <a:t> possible: condition = empty</a:t>
            </a:r>
          </a:p>
          <a:p>
            <a:pPr eaLnBrk="1" hangingPunct="1"/>
            <a:r>
              <a:rPr lang="en-US" altLang="en-US" i="1" dirty="0"/>
              <a:t>Adding new attributes</a:t>
            </a:r>
            <a:r>
              <a:rPr lang="en-US" altLang="en-US" dirty="0"/>
              <a:t> by adopting a greedy depth-first strategy</a:t>
            </a:r>
          </a:p>
          <a:p>
            <a:pPr lvl="1" eaLnBrk="1" hangingPunct="1"/>
            <a:r>
              <a:rPr lang="en-US" altLang="en-US" dirty="0"/>
              <a:t>Picks the one that most improves the rule quality</a:t>
            </a:r>
          </a:p>
          <a:p>
            <a:pPr eaLnBrk="1" hangingPunct="1"/>
            <a:r>
              <a:rPr lang="en-US" altLang="en-US" dirty="0"/>
              <a:t>Rule-Quality measures: consider both coverage and accuracy</a:t>
            </a:r>
          </a:p>
          <a:p>
            <a:pPr lvl="1" eaLnBrk="1" hangingPunct="1"/>
            <a:r>
              <a:rPr lang="en-US" altLang="en-US" dirty="0"/>
              <a:t>Foil-gain (in FOIL &amp; RIPPER): assesses </a:t>
            </a:r>
            <a:r>
              <a:rPr lang="en-US" altLang="en-US" dirty="0" err="1"/>
              <a:t>info_gain</a:t>
            </a:r>
            <a:r>
              <a:rPr lang="en-US" altLang="en-US" dirty="0"/>
              <a:t> by extending condition</a:t>
            </a:r>
          </a:p>
          <a:p>
            <a:pPr lvl="1" eaLnBrk="1" hangingPunct="1"/>
            <a:endParaRPr lang="en-US" altLang="en-US" dirty="0"/>
          </a:p>
          <a:p>
            <a:pPr lvl="2" eaLnBrk="1" hangingPunct="1"/>
            <a:r>
              <a:rPr lang="en-US" altLang="en-US" dirty="0"/>
              <a:t>favors rules that have high accuracy and cover many positive tuples</a:t>
            </a:r>
          </a:p>
          <a:p>
            <a:pPr eaLnBrk="1" hangingPunct="1"/>
            <a:r>
              <a:rPr lang="en-US" altLang="en-US" dirty="0"/>
              <a:t>Rule pruning based on an independent set of test tuples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en-US" dirty="0"/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en-US" dirty="0"/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dirty="0" err="1" smtClean="0"/>
              <a:t>Pos</a:t>
            </a:r>
            <a:r>
              <a:rPr lang="en-US" altLang="en-US" dirty="0" smtClean="0"/>
              <a:t>/</a:t>
            </a:r>
            <a:r>
              <a:rPr lang="en-US" altLang="en-US" dirty="0" err="1" smtClean="0"/>
              <a:t>neg</a:t>
            </a:r>
            <a:r>
              <a:rPr lang="en-US" altLang="en-US" dirty="0" smtClean="0"/>
              <a:t> are # of positive/negative tuples covered by R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dirty="0" smtClean="0"/>
              <a:t>If </a:t>
            </a:r>
            <a:r>
              <a:rPr lang="en-US" altLang="en-US" i="1" dirty="0" err="1" smtClean="0"/>
              <a:t>FOIL_Prune</a:t>
            </a:r>
            <a:r>
              <a:rPr lang="en-US" altLang="en-US" dirty="0" smtClean="0"/>
              <a:t> is higher for the pruned version of R, prune R</a:t>
            </a:r>
          </a:p>
        </p:txBody>
      </p:sp>
      <p:graphicFrame>
        <p:nvGraphicFramePr>
          <p:cNvPr id="49157" name="Object 4"/>
          <p:cNvGraphicFramePr>
            <a:graphicFrameLocks noGrp="1" noChangeAspect="1"/>
          </p:cNvGraphicFramePr>
          <p:nvPr>
            <p:ph sz="quarter" idx="2"/>
            <p:extLst/>
          </p:nvPr>
        </p:nvGraphicFramePr>
        <p:xfrm>
          <a:off x="4191000" y="3305175"/>
          <a:ext cx="5105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4" name="Equation" r:id="rId4" imgW="3365500" imgH="419100" progId="Equation.3">
                  <p:embed/>
                </p:oleObj>
              </mc:Choice>
              <mc:Fallback>
                <p:oleObj name="Equation" r:id="rId4" imgW="33655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3305175"/>
                        <a:ext cx="5105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8" name="Object 6"/>
          <p:cNvGraphicFramePr>
            <a:graphicFrameLocks noGrp="1" noChangeAspect="1"/>
          </p:cNvGraphicFramePr>
          <p:nvPr>
            <p:ph sz="quarter" idx="3"/>
            <p:extLst/>
          </p:nvPr>
        </p:nvGraphicFramePr>
        <p:xfrm>
          <a:off x="5448301" y="4724400"/>
          <a:ext cx="3160713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5" name="Equation" r:id="rId6" imgW="1892300" imgH="419100" progId="Equation.3">
                  <p:embed/>
                </p:oleObj>
              </mc:Choice>
              <mc:Fallback>
                <p:oleObj name="Equation" r:id="rId6" imgW="18923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301" y="4724400"/>
                        <a:ext cx="3160713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8038914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5354" y="191655"/>
            <a:ext cx="11277600" cy="8382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Pattern-Based Classification, Why?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7501" y="2667000"/>
            <a:ext cx="8489476" cy="3962400"/>
          </a:xfrm>
        </p:spPr>
        <p:txBody>
          <a:bodyPr/>
          <a:lstStyle/>
          <a:p>
            <a:pPr eaLnBrk="1" hangingPunct="1"/>
            <a:r>
              <a:rPr lang="en-US" altLang="zh-CN" sz="2400" b="1" dirty="0" smtClean="0">
                <a:ea typeface="SimSun" pitchFamily="2" charset="-122"/>
              </a:rPr>
              <a:t>Pattern-based classification: </a:t>
            </a:r>
            <a:r>
              <a:rPr lang="en-US" altLang="zh-CN" sz="2400" dirty="0" smtClean="0">
                <a:ea typeface="SimSun" pitchFamily="2" charset="-122"/>
              </a:rPr>
              <a:t>An integration of both themes</a:t>
            </a:r>
          </a:p>
          <a:p>
            <a:pPr eaLnBrk="1" hangingPunct="1"/>
            <a:r>
              <a:rPr lang="en-US" altLang="zh-CN" sz="2400" b="1" dirty="0" smtClean="0">
                <a:ea typeface="SimSun" pitchFamily="2" charset="-122"/>
              </a:rPr>
              <a:t>Why pattern-based classification?</a:t>
            </a:r>
          </a:p>
          <a:p>
            <a:pPr lvl="1" eaLnBrk="1" hangingPunct="1"/>
            <a:r>
              <a:rPr lang="en-US" altLang="zh-CN" sz="2400" b="1" dirty="0" smtClean="0">
                <a:ea typeface="SimSun" pitchFamily="2" charset="-122"/>
              </a:rPr>
              <a:t>Feature construction</a:t>
            </a:r>
          </a:p>
          <a:p>
            <a:pPr lvl="2" eaLnBrk="1" hangingPunct="1"/>
            <a:r>
              <a:rPr lang="en-US" altLang="zh-CN" sz="2400" dirty="0" smtClean="0">
                <a:ea typeface="SimSun" pitchFamily="2" charset="-122"/>
              </a:rPr>
              <a:t>Higher order; compact; discriminative </a:t>
            </a:r>
          </a:p>
          <a:p>
            <a:pPr lvl="2" eaLnBrk="1" hangingPunct="1"/>
            <a:r>
              <a:rPr lang="en-US" altLang="zh-CN" sz="2400" dirty="0" smtClean="0">
                <a:ea typeface="SimSun" pitchFamily="2" charset="-122"/>
              </a:rPr>
              <a:t>E.g., single word → phrase (Apple pie, Apple </a:t>
            </a:r>
            <a:r>
              <a:rPr lang="en-US" altLang="zh-CN" sz="2400" dirty="0" err="1" smtClean="0">
                <a:ea typeface="SimSun" pitchFamily="2" charset="-122"/>
              </a:rPr>
              <a:t>i</a:t>
            </a:r>
            <a:r>
              <a:rPr lang="en-US" altLang="zh-CN" sz="2400" dirty="0" smtClean="0">
                <a:ea typeface="SimSun" pitchFamily="2" charset="-122"/>
              </a:rPr>
              <a:t>-pad)</a:t>
            </a:r>
          </a:p>
          <a:p>
            <a:pPr lvl="1" eaLnBrk="1" hangingPunct="1"/>
            <a:r>
              <a:rPr lang="en-US" altLang="zh-CN" sz="2400" b="1" dirty="0" smtClean="0">
                <a:ea typeface="SimSun" pitchFamily="2" charset="-122"/>
              </a:rPr>
              <a:t>Complex data modeling</a:t>
            </a:r>
          </a:p>
          <a:p>
            <a:pPr lvl="2" eaLnBrk="1" hangingPunct="1"/>
            <a:r>
              <a:rPr lang="en-US" altLang="zh-CN" sz="2400" dirty="0" smtClean="0">
                <a:ea typeface="SimSun" pitchFamily="2" charset="-122"/>
              </a:rPr>
              <a:t>Graphs (no predefined feature vectors)</a:t>
            </a:r>
          </a:p>
          <a:p>
            <a:pPr lvl="2" eaLnBrk="1" hangingPunct="1"/>
            <a:r>
              <a:rPr lang="en-US" altLang="zh-CN" sz="2400" dirty="0" smtClean="0">
                <a:ea typeface="SimSun" pitchFamily="2" charset="-122"/>
              </a:rPr>
              <a:t>Sequences </a:t>
            </a:r>
          </a:p>
          <a:p>
            <a:pPr lvl="2" eaLnBrk="1" hangingPunct="1"/>
            <a:r>
              <a:rPr lang="en-US" altLang="zh-CN" sz="2400" dirty="0" smtClean="0">
                <a:ea typeface="SimSun" pitchFamily="2" charset="-122"/>
              </a:rPr>
              <a:t>Semi-structured/unstructured Data</a:t>
            </a:r>
          </a:p>
        </p:txBody>
      </p:sp>
      <p:grpSp>
        <p:nvGrpSpPr>
          <p:cNvPr id="29700" name="Group 3"/>
          <p:cNvGrpSpPr>
            <a:grpSpLocks/>
          </p:cNvGrpSpPr>
          <p:nvPr/>
        </p:nvGrpSpPr>
        <p:grpSpPr bwMode="auto">
          <a:xfrm>
            <a:off x="1117600" y="1371600"/>
            <a:ext cx="10261600" cy="1123950"/>
            <a:chOff x="762000" y="1295400"/>
            <a:chExt cx="7696200" cy="1123950"/>
          </a:xfrm>
        </p:grpSpPr>
        <p:sp>
          <p:nvSpPr>
            <p:cNvPr id="29702" name="Right Arrow 1"/>
            <p:cNvSpPr>
              <a:spLocks noChangeArrowheads="1"/>
            </p:cNvSpPr>
            <p:nvPr/>
          </p:nvSpPr>
          <p:spPr bwMode="auto">
            <a:xfrm>
              <a:off x="2733675" y="1676400"/>
              <a:ext cx="762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9703" name="Left Arrow 2"/>
            <p:cNvSpPr>
              <a:spLocks noChangeArrowheads="1"/>
            </p:cNvSpPr>
            <p:nvPr/>
          </p:nvSpPr>
          <p:spPr bwMode="auto">
            <a:xfrm>
              <a:off x="5653086" y="1669256"/>
              <a:ext cx="752476" cy="395288"/>
            </a:xfrm>
            <a:prstGeom prst="leftArrow">
              <a:avLst>
                <a:gd name="adj1" fmla="val 50000"/>
                <a:gd name="adj2" fmla="val 4999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9704" name="Oval 4"/>
            <p:cNvSpPr>
              <a:spLocks noChangeArrowheads="1"/>
            </p:cNvSpPr>
            <p:nvPr/>
          </p:nvSpPr>
          <p:spPr bwMode="auto">
            <a:xfrm>
              <a:off x="762000" y="1328737"/>
              <a:ext cx="2057400" cy="107632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itchFamily="34" charset="0"/>
                  <a:ea typeface="SimSun" pitchFamily="2" charset="-122"/>
                </a:rPr>
                <a:t>Frequent Pattern </a:t>
              </a:r>
            </a:p>
            <a:p>
              <a:pPr algn="ctr" eaLnBrk="1" hangingPunct="1"/>
              <a:r>
                <a:rPr lang="en-US" altLang="zh-CN" sz="2000" b="1">
                  <a:latin typeface="Calibri" pitchFamily="34" charset="0"/>
                  <a:ea typeface="SimSun" pitchFamily="2" charset="-122"/>
                </a:rPr>
                <a:t>Mining</a:t>
              </a:r>
            </a:p>
          </p:txBody>
        </p:sp>
        <p:sp>
          <p:nvSpPr>
            <p:cNvPr id="29705" name="Oval 7"/>
            <p:cNvSpPr>
              <a:spLocks noChangeArrowheads="1"/>
            </p:cNvSpPr>
            <p:nvPr/>
          </p:nvSpPr>
          <p:spPr bwMode="auto">
            <a:xfrm>
              <a:off x="6343650" y="1295400"/>
              <a:ext cx="2114550" cy="1066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itchFamily="34" charset="0"/>
                  <a:ea typeface="SimSun" pitchFamily="2" charset="-122"/>
                </a:rPr>
                <a:t>Classification</a:t>
              </a:r>
            </a:p>
          </p:txBody>
        </p:sp>
        <p:sp>
          <p:nvSpPr>
            <p:cNvPr id="29706" name="Oval 19"/>
            <p:cNvSpPr>
              <a:spLocks noChangeArrowheads="1"/>
            </p:cNvSpPr>
            <p:nvPr/>
          </p:nvSpPr>
          <p:spPr bwMode="auto">
            <a:xfrm>
              <a:off x="3505200" y="1362075"/>
              <a:ext cx="2143124" cy="1057275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2000" b="1" dirty="0">
                  <a:latin typeface="Calibri" pitchFamily="34" charset="0"/>
                  <a:ea typeface="SimSun" pitchFamily="2" charset="-122"/>
                </a:rPr>
                <a:t>Pattern-Based </a:t>
              </a:r>
            </a:p>
            <a:p>
              <a:pPr algn="ctr" eaLnBrk="1" hangingPunct="1"/>
              <a:r>
                <a:rPr lang="en-US" altLang="zh-CN" sz="2000" b="1" dirty="0">
                  <a:latin typeface="Calibri" pitchFamily="34" charset="0"/>
                  <a:ea typeface="SimSun" pitchFamily="2" charset="-122"/>
                </a:rPr>
                <a:t>Classification</a:t>
              </a:r>
            </a:p>
          </p:txBody>
        </p:sp>
      </p:grpSp>
      <p:grpSp>
        <p:nvGrpSpPr>
          <p:cNvPr id="15" name="Group 44"/>
          <p:cNvGrpSpPr>
            <a:grpSpLocks/>
          </p:cNvGrpSpPr>
          <p:nvPr/>
        </p:nvGrpSpPr>
        <p:grpSpPr bwMode="auto">
          <a:xfrm>
            <a:off x="5591798" y="5230630"/>
            <a:ext cx="2746043" cy="1102874"/>
            <a:chOff x="336" y="3248"/>
            <a:chExt cx="1608" cy="736"/>
          </a:xfrm>
          <a:solidFill>
            <a:srgbClr val="FAE2F6"/>
          </a:solidFill>
        </p:grpSpPr>
        <p:grpSp>
          <p:nvGrpSpPr>
            <p:cNvPr id="16" name="Group 45"/>
            <p:cNvGrpSpPr>
              <a:grpSpLocks/>
            </p:cNvGrpSpPr>
            <p:nvPr/>
          </p:nvGrpSpPr>
          <p:grpSpPr bwMode="auto">
            <a:xfrm>
              <a:off x="336" y="3293"/>
              <a:ext cx="1608" cy="691"/>
              <a:chOff x="336" y="2717"/>
              <a:chExt cx="1608" cy="691"/>
            </a:xfrm>
            <a:grpFill/>
          </p:grpSpPr>
          <p:grpSp>
            <p:nvGrpSpPr>
              <p:cNvPr id="18" name="Group 46"/>
              <p:cNvGrpSpPr>
                <a:grpSpLocks/>
              </p:cNvGrpSpPr>
              <p:nvPr/>
            </p:nvGrpSpPr>
            <p:grpSpPr bwMode="auto">
              <a:xfrm>
                <a:off x="390" y="2717"/>
                <a:ext cx="1554" cy="691"/>
                <a:chOff x="390" y="2717"/>
                <a:chExt cx="1554" cy="691"/>
              </a:xfrm>
              <a:grpFill/>
            </p:grpSpPr>
            <p:sp>
              <p:nvSpPr>
                <p:cNvPr id="21" name="Freeform 48"/>
                <p:cNvSpPr>
                  <a:spLocks/>
                </p:cNvSpPr>
                <p:nvPr/>
              </p:nvSpPr>
              <p:spPr bwMode="auto">
                <a:xfrm>
                  <a:off x="1116" y="3097"/>
                  <a:ext cx="44" cy="62"/>
                </a:xfrm>
                <a:custGeom>
                  <a:avLst/>
                  <a:gdLst>
                    <a:gd name="T0" fmla="*/ 0 w 44"/>
                    <a:gd name="T1" fmla="*/ 62 h 62"/>
                    <a:gd name="T2" fmla="*/ 0 w 44"/>
                    <a:gd name="T3" fmla="*/ 0 h 62"/>
                    <a:gd name="T4" fmla="*/ 8 w 44"/>
                    <a:gd name="T5" fmla="*/ 0 h 62"/>
                    <a:gd name="T6" fmla="*/ 36 w 44"/>
                    <a:gd name="T7" fmla="*/ 49 h 62"/>
                    <a:gd name="T8" fmla="*/ 36 w 44"/>
                    <a:gd name="T9" fmla="*/ 0 h 62"/>
                    <a:gd name="T10" fmla="*/ 44 w 44"/>
                    <a:gd name="T11" fmla="*/ 0 h 62"/>
                    <a:gd name="T12" fmla="*/ 44 w 44"/>
                    <a:gd name="T13" fmla="*/ 62 h 62"/>
                    <a:gd name="T14" fmla="*/ 36 w 44"/>
                    <a:gd name="T15" fmla="*/ 62 h 62"/>
                    <a:gd name="T16" fmla="*/ 8 w 44"/>
                    <a:gd name="T17" fmla="*/ 15 h 62"/>
                    <a:gd name="T18" fmla="*/ 8 w 44"/>
                    <a:gd name="T19" fmla="*/ 62 h 62"/>
                    <a:gd name="T20" fmla="*/ 0 w 44"/>
                    <a:gd name="T21" fmla="*/ 62 h 6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4"/>
                    <a:gd name="T34" fmla="*/ 0 h 62"/>
                    <a:gd name="T35" fmla="*/ 44 w 44"/>
                    <a:gd name="T36" fmla="*/ 62 h 6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4" h="62">
                      <a:moveTo>
                        <a:pt x="0" y="62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36" y="49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62"/>
                      </a:lnTo>
                      <a:lnTo>
                        <a:pt x="36" y="62"/>
                      </a:lnTo>
                      <a:lnTo>
                        <a:pt x="8" y="15"/>
                      </a:lnTo>
                      <a:lnTo>
                        <a:pt x="8" y="62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22" name="Freeform 49"/>
                <p:cNvSpPr>
                  <a:spLocks/>
                </p:cNvSpPr>
                <p:nvPr/>
              </p:nvSpPr>
              <p:spPr bwMode="auto">
                <a:xfrm>
                  <a:off x="756" y="2875"/>
                  <a:ext cx="44" cy="62"/>
                </a:xfrm>
                <a:custGeom>
                  <a:avLst/>
                  <a:gdLst>
                    <a:gd name="T0" fmla="*/ 0 w 44"/>
                    <a:gd name="T1" fmla="*/ 62 h 62"/>
                    <a:gd name="T2" fmla="*/ 0 w 44"/>
                    <a:gd name="T3" fmla="*/ 0 h 62"/>
                    <a:gd name="T4" fmla="*/ 8 w 44"/>
                    <a:gd name="T5" fmla="*/ 0 h 62"/>
                    <a:gd name="T6" fmla="*/ 36 w 44"/>
                    <a:gd name="T7" fmla="*/ 49 h 62"/>
                    <a:gd name="T8" fmla="*/ 36 w 44"/>
                    <a:gd name="T9" fmla="*/ 0 h 62"/>
                    <a:gd name="T10" fmla="*/ 44 w 44"/>
                    <a:gd name="T11" fmla="*/ 0 h 62"/>
                    <a:gd name="T12" fmla="*/ 44 w 44"/>
                    <a:gd name="T13" fmla="*/ 62 h 62"/>
                    <a:gd name="T14" fmla="*/ 36 w 44"/>
                    <a:gd name="T15" fmla="*/ 62 h 62"/>
                    <a:gd name="T16" fmla="*/ 8 w 44"/>
                    <a:gd name="T17" fmla="*/ 15 h 62"/>
                    <a:gd name="T18" fmla="*/ 8 w 44"/>
                    <a:gd name="T19" fmla="*/ 62 h 62"/>
                    <a:gd name="T20" fmla="*/ 0 w 44"/>
                    <a:gd name="T21" fmla="*/ 62 h 6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4"/>
                    <a:gd name="T34" fmla="*/ 0 h 62"/>
                    <a:gd name="T35" fmla="*/ 44 w 44"/>
                    <a:gd name="T36" fmla="*/ 62 h 6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4" h="62">
                      <a:moveTo>
                        <a:pt x="0" y="62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36" y="49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62"/>
                      </a:lnTo>
                      <a:lnTo>
                        <a:pt x="36" y="62"/>
                      </a:lnTo>
                      <a:lnTo>
                        <a:pt x="8" y="15"/>
                      </a:lnTo>
                      <a:lnTo>
                        <a:pt x="8" y="62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23" name="Freeform 50"/>
                <p:cNvSpPr>
                  <a:spLocks noEditPoints="1"/>
                </p:cNvSpPr>
                <p:nvPr/>
              </p:nvSpPr>
              <p:spPr bwMode="auto">
                <a:xfrm>
                  <a:off x="390" y="3097"/>
                  <a:ext cx="56" cy="64"/>
                </a:xfrm>
                <a:custGeom>
                  <a:avLst/>
                  <a:gdLst>
                    <a:gd name="T0" fmla="*/ 0 w 56"/>
                    <a:gd name="T1" fmla="*/ 32 h 64"/>
                    <a:gd name="T2" fmla="*/ 2 w 56"/>
                    <a:gd name="T3" fmla="*/ 23 h 64"/>
                    <a:gd name="T4" fmla="*/ 4 w 56"/>
                    <a:gd name="T5" fmla="*/ 15 h 64"/>
                    <a:gd name="T6" fmla="*/ 8 w 56"/>
                    <a:gd name="T7" fmla="*/ 9 h 64"/>
                    <a:gd name="T8" fmla="*/ 14 w 56"/>
                    <a:gd name="T9" fmla="*/ 4 h 64"/>
                    <a:gd name="T10" fmla="*/ 20 w 56"/>
                    <a:gd name="T11" fmla="*/ 0 h 64"/>
                    <a:gd name="T12" fmla="*/ 28 w 56"/>
                    <a:gd name="T13" fmla="*/ 0 h 64"/>
                    <a:gd name="T14" fmla="*/ 36 w 56"/>
                    <a:gd name="T15" fmla="*/ 2 h 64"/>
                    <a:gd name="T16" fmla="*/ 42 w 56"/>
                    <a:gd name="T17" fmla="*/ 4 h 64"/>
                    <a:gd name="T18" fmla="*/ 48 w 56"/>
                    <a:gd name="T19" fmla="*/ 9 h 64"/>
                    <a:gd name="T20" fmla="*/ 52 w 56"/>
                    <a:gd name="T21" fmla="*/ 15 h 64"/>
                    <a:gd name="T22" fmla="*/ 54 w 56"/>
                    <a:gd name="T23" fmla="*/ 23 h 64"/>
                    <a:gd name="T24" fmla="*/ 56 w 56"/>
                    <a:gd name="T25" fmla="*/ 32 h 64"/>
                    <a:gd name="T26" fmla="*/ 54 w 56"/>
                    <a:gd name="T27" fmla="*/ 41 h 64"/>
                    <a:gd name="T28" fmla="*/ 52 w 56"/>
                    <a:gd name="T29" fmla="*/ 49 h 64"/>
                    <a:gd name="T30" fmla="*/ 48 w 56"/>
                    <a:gd name="T31" fmla="*/ 55 h 64"/>
                    <a:gd name="T32" fmla="*/ 42 w 56"/>
                    <a:gd name="T33" fmla="*/ 60 h 64"/>
                    <a:gd name="T34" fmla="*/ 36 w 56"/>
                    <a:gd name="T35" fmla="*/ 62 h 64"/>
                    <a:gd name="T36" fmla="*/ 28 w 56"/>
                    <a:gd name="T37" fmla="*/ 64 h 64"/>
                    <a:gd name="T38" fmla="*/ 20 w 56"/>
                    <a:gd name="T39" fmla="*/ 62 h 64"/>
                    <a:gd name="T40" fmla="*/ 14 w 56"/>
                    <a:gd name="T41" fmla="*/ 60 h 64"/>
                    <a:gd name="T42" fmla="*/ 8 w 56"/>
                    <a:gd name="T43" fmla="*/ 53 h 64"/>
                    <a:gd name="T44" fmla="*/ 4 w 56"/>
                    <a:gd name="T45" fmla="*/ 47 h 64"/>
                    <a:gd name="T46" fmla="*/ 2 w 56"/>
                    <a:gd name="T47" fmla="*/ 41 h 64"/>
                    <a:gd name="T48" fmla="*/ 0 w 56"/>
                    <a:gd name="T49" fmla="*/ 32 h 64"/>
                    <a:gd name="T50" fmla="*/ 8 w 56"/>
                    <a:gd name="T51" fmla="*/ 32 h 64"/>
                    <a:gd name="T52" fmla="*/ 8 w 56"/>
                    <a:gd name="T53" fmla="*/ 38 h 64"/>
                    <a:gd name="T54" fmla="*/ 10 w 56"/>
                    <a:gd name="T55" fmla="*/ 45 h 64"/>
                    <a:gd name="T56" fmla="*/ 14 w 56"/>
                    <a:gd name="T57" fmla="*/ 49 h 64"/>
                    <a:gd name="T58" fmla="*/ 18 w 56"/>
                    <a:gd name="T59" fmla="*/ 53 h 64"/>
                    <a:gd name="T60" fmla="*/ 22 w 56"/>
                    <a:gd name="T61" fmla="*/ 55 h 64"/>
                    <a:gd name="T62" fmla="*/ 28 w 56"/>
                    <a:gd name="T63" fmla="*/ 55 h 64"/>
                    <a:gd name="T64" fmla="*/ 34 w 56"/>
                    <a:gd name="T65" fmla="*/ 55 h 64"/>
                    <a:gd name="T66" fmla="*/ 38 w 56"/>
                    <a:gd name="T67" fmla="*/ 53 h 64"/>
                    <a:gd name="T68" fmla="*/ 42 w 56"/>
                    <a:gd name="T69" fmla="*/ 49 h 64"/>
                    <a:gd name="T70" fmla="*/ 46 w 56"/>
                    <a:gd name="T71" fmla="*/ 45 h 64"/>
                    <a:gd name="T72" fmla="*/ 46 w 56"/>
                    <a:gd name="T73" fmla="*/ 38 h 64"/>
                    <a:gd name="T74" fmla="*/ 48 w 56"/>
                    <a:gd name="T75" fmla="*/ 32 h 64"/>
                    <a:gd name="T76" fmla="*/ 46 w 56"/>
                    <a:gd name="T77" fmla="*/ 26 h 64"/>
                    <a:gd name="T78" fmla="*/ 46 w 56"/>
                    <a:gd name="T79" fmla="*/ 19 h 64"/>
                    <a:gd name="T80" fmla="*/ 42 w 56"/>
                    <a:gd name="T81" fmla="*/ 15 h 64"/>
                    <a:gd name="T82" fmla="*/ 38 w 56"/>
                    <a:gd name="T83" fmla="*/ 11 h 64"/>
                    <a:gd name="T84" fmla="*/ 34 w 56"/>
                    <a:gd name="T85" fmla="*/ 9 h 64"/>
                    <a:gd name="T86" fmla="*/ 28 w 56"/>
                    <a:gd name="T87" fmla="*/ 6 h 64"/>
                    <a:gd name="T88" fmla="*/ 20 w 56"/>
                    <a:gd name="T89" fmla="*/ 9 h 64"/>
                    <a:gd name="T90" fmla="*/ 14 w 56"/>
                    <a:gd name="T91" fmla="*/ 13 h 64"/>
                    <a:gd name="T92" fmla="*/ 10 w 56"/>
                    <a:gd name="T93" fmla="*/ 17 h 64"/>
                    <a:gd name="T94" fmla="*/ 10 w 56"/>
                    <a:gd name="T95" fmla="*/ 23 h 64"/>
                    <a:gd name="T96" fmla="*/ 8 w 56"/>
                    <a:gd name="T97" fmla="*/ 32 h 6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56"/>
                    <a:gd name="T148" fmla="*/ 0 h 64"/>
                    <a:gd name="T149" fmla="*/ 56 w 56"/>
                    <a:gd name="T150" fmla="*/ 64 h 64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56" h="64">
                      <a:moveTo>
                        <a:pt x="0" y="32"/>
                      </a:moveTo>
                      <a:lnTo>
                        <a:pt x="2" y="23"/>
                      </a:lnTo>
                      <a:lnTo>
                        <a:pt x="4" y="15"/>
                      </a:lnTo>
                      <a:lnTo>
                        <a:pt x="8" y="9"/>
                      </a:lnTo>
                      <a:lnTo>
                        <a:pt x="14" y="4"/>
                      </a:lnTo>
                      <a:lnTo>
                        <a:pt x="20" y="0"/>
                      </a:lnTo>
                      <a:lnTo>
                        <a:pt x="28" y="0"/>
                      </a:lnTo>
                      <a:lnTo>
                        <a:pt x="36" y="2"/>
                      </a:lnTo>
                      <a:lnTo>
                        <a:pt x="42" y="4"/>
                      </a:lnTo>
                      <a:lnTo>
                        <a:pt x="48" y="9"/>
                      </a:lnTo>
                      <a:lnTo>
                        <a:pt x="52" y="15"/>
                      </a:lnTo>
                      <a:lnTo>
                        <a:pt x="54" y="23"/>
                      </a:lnTo>
                      <a:lnTo>
                        <a:pt x="56" y="32"/>
                      </a:lnTo>
                      <a:lnTo>
                        <a:pt x="54" y="41"/>
                      </a:lnTo>
                      <a:lnTo>
                        <a:pt x="52" y="49"/>
                      </a:lnTo>
                      <a:lnTo>
                        <a:pt x="48" y="55"/>
                      </a:lnTo>
                      <a:lnTo>
                        <a:pt x="42" y="60"/>
                      </a:lnTo>
                      <a:lnTo>
                        <a:pt x="36" y="62"/>
                      </a:lnTo>
                      <a:lnTo>
                        <a:pt x="28" y="64"/>
                      </a:lnTo>
                      <a:lnTo>
                        <a:pt x="20" y="62"/>
                      </a:lnTo>
                      <a:lnTo>
                        <a:pt x="14" y="60"/>
                      </a:lnTo>
                      <a:lnTo>
                        <a:pt x="8" y="53"/>
                      </a:lnTo>
                      <a:lnTo>
                        <a:pt x="4" y="47"/>
                      </a:lnTo>
                      <a:lnTo>
                        <a:pt x="2" y="41"/>
                      </a:lnTo>
                      <a:lnTo>
                        <a:pt x="0" y="32"/>
                      </a:lnTo>
                      <a:close/>
                      <a:moveTo>
                        <a:pt x="8" y="32"/>
                      </a:moveTo>
                      <a:lnTo>
                        <a:pt x="8" y="38"/>
                      </a:lnTo>
                      <a:lnTo>
                        <a:pt x="10" y="45"/>
                      </a:lnTo>
                      <a:lnTo>
                        <a:pt x="14" y="49"/>
                      </a:lnTo>
                      <a:lnTo>
                        <a:pt x="18" y="53"/>
                      </a:lnTo>
                      <a:lnTo>
                        <a:pt x="22" y="55"/>
                      </a:lnTo>
                      <a:lnTo>
                        <a:pt x="28" y="55"/>
                      </a:lnTo>
                      <a:lnTo>
                        <a:pt x="34" y="55"/>
                      </a:lnTo>
                      <a:lnTo>
                        <a:pt x="38" y="53"/>
                      </a:lnTo>
                      <a:lnTo>
                        <a:pt x="42" y="49"/>
                      </a:lnTo>
                      <a:lnTo>
                        <a:pt x="46" y="45"/>
                      </a:lnTo>
                      <a:lnTo>
                        <a:pt x="46" y="38"/>
                      </a:lnTo>
                      <a:lnTo>
                        <a:pt x="48" y="32"/>
                      </a:lnTo>
                      <a:lnTo>
                        <a:pt x="46" y="26"/>
                      </a:lnTo>
                      <a:lnTo>
                        <a:pt x="46" y="19"/>
                      </a:lnTo>
                      <a:lnTo>
                        <a:pt x="42" y="15"/>
                      </a:lnTo>
                      <a:lnTo>
                        <a:pt x="38" y="11"/>
                      </a:lnTo>
                      <a:lnTo>
                        <a:pt x="34" y="9"/>
                      </a:lnTo>
                      <a:lnTo>
                        <a:pt x="28" y="6"/>
                      </a:lnTo>
                      <a:lnTo>
                        <a:pt x="20" y="9"/>
                      </a:lnTo>
                      <a:lnTo>
                        <a:pt x="14" y="13"/>
                      </a:lnTo>
                      <a:lnTo>
                        <a:pt x="10" y="17"/>
                      </a:lnTo>
                      <a:lnTo>
                        <a:pt x="10" y="23"/>
                      </a:lnTo>
                      <a:lnTo>
                        <a:pt x="8" y="3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24" name="Freeform 51"/>
                <p:cNvSpPr>
                  <a:spLocks/>
                </p:cNvSpPr>
                <p:nvPr/>
              </p:nvSpPr>
              <p:spPr bwMode="auto">
                <a:xfrm>
                  <a:off x="1746" y="3253"/>
                  <a:ext cx="198" cy="155"/>
                </a:xfrm>
                <a:custGeom>
                  <a:avLst/>
                  <a:gdLst>
                    <a:gd name="T0" fmla="*/ 198 w 198"/>
                    <a:gd name="T1" fmla="*/ 149 h 155"/>
                    <a:gd name="T2" fmla="*/ 194 w 198"/>
                    <a:gd name="T3" fmla="*/ 155 h 155"/>
                    <a:gd name="T4" fmla="*/ 0 w 198"/>
                    <a:gd name="T5" fmla="*/ 6 h 155"/>
                    <a:gd name="T6" fmla="*/ 2 w 198"/>
                    <a:gd name="T7" fmla="*/ 2 h 155"/>
                    <a:gd name="T8" fmla="*/ 6 w 198"/>
                    <a:gd name="T9" fmla="*/ 0 h 155"/>
                    <a:gd name="T10" fmla="*/ 198 w 198"/>
                    <a:gd name="T11" fmla="*/ 149 h 15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8"/>
                    <a:gd name="T19" fmla="*/ 0 h 155"/>
                    <a:gd name="T20" fmla="*/ 198 w 198"/>
                    <a:gd name="T21" fmla="*/ 155 h 15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8" h="155">
                      <a:moveTo>
                        <a:pt x="198" y="149"/>
                      </a:moveTo>
                      <a:lnTo>
                        <a:pt x="194" y="155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198" y="149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25" name="Freeform 52"/>
                <p:cNvSpPr>
                  <a:spLocks/>
                </p:cNvSpPr>
                <p:nvPr/>
              </p:nvSpPr>
              <p:spPr bwMode="auto">
                <a:xfrm>
                  <a:off x="1558" y="3251"/>
                  <a:ext cx="190" cy="72"/>
                </a:xfrm>
                <a:custGeom>
                  <a:avLst/>
                  <a:gdLst>
                    <a:gd name="T0" fmla="*/ 186 w 190"/>
                    <a:gd name="T1" fmla="*/ 0 h 72"/>
                    <a:gd name="T2" fmla="*/ 190 w 190"/>
                    <a:gd name="T3" fmla="*/ 4 h 72"/>
                    <a:gd name="T4" fmla="*/ 188 w 190"/>
                    <a:gd name="T5" fmla="*/ 8 h 72"/>
                    <a:gd name="T6" fmla="*/ 2 w 190"/>
                    <a:gd name="T7" fmla="*/ 72 h 72"/>
                    <a:gd name="T8" fmla="*/ 0 w 190"/>
                    <a:gd name="T9" fmla="*/ 64 h 72"/>
                    <a:gd name="T10" fmla="*/ 186 w 190"/>
                    <a:gd name="T11" fmla="*/ 0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0"/>
                    <a:gd name="T19" fmla="*/ 0 h 72"/>
                    <a:gd name="T20" fmla="*/ 190 w 190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0" h="72">
                      <a:moveTo>
                        <a:pt x="186" y="0"/>
                      </a:moveTo>
                      <a:lnTo>
                        <a:pt x="190" y="4"/>
                      </a:lnTo>
                      <a:lnTo>
                        <a:pt x="188" y="8"/>
                      </a:lnTo>
                      <a:lnTo>
                        <a:pt x="2" y="72"/>
                      </a:lnTo>
                      <a:lnTo>
                        <a:pt x="0" y="64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26" name="Freeform 53"/>
                <p:cNvSpPr>
                  <a:spLocks/>
                </p:cNvSpPr>
                <p:nvPr/>
              </p:nvSpPr>
              <p:spPr bwMode="auto">
                <a:xfrm>
                  <a:off x="1376" y="3127"/>
                  <a:ext cx="120" cy="171"/>
                </a:xfrm>
                <a:custGeom>
                  <a:avLst/>
                  <a:gdLst>
                    <a:gd name="T0" fmla="*/ 120 w 120"/>
                    <a:gd name="T1" fmla="*/ 166 h 171"/>
                    <a:gd name="T2" fmla="*/ 114 w 120"/>
                    <a:gd name="T3" fmla="*/ 171 h 171"/>
                    <a:gd name="T4" fmla="*/ 0 w 120"/>
                    <a:gd name="T5" fmla="*/ 4 h 171"/>
                    <a:gd name="T6" fmla="*/ 2 w 120"/>
                    <a:gd name="T7" fmla="*/ 0 h 171"/>
                    <a:gd name="T8" fmla="*/ 8 w 120"/>
                    <a:gd name="T9" fmla="*/ 0 h 171"/>
                    <a:gd name="T10" fmla="*/ 120 w 120"/>
                    <a:gd name="T11" fmla="*/ 166 h 17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20"/>
                    <a:gd name="T19" fmla="*/ 0 h 171"/>
                    <a:gd name="T20" fmla="*/ 120 w 120"/>
                    <a:gd name="T21" fmla="*/ 171 h 17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20" h="171">
                      <a:moveTo>
                        <a:pt x="120" y="166"/>
                      </a:moveTo>
                      <a:lnTo>
                        <a:pt x="114" y="171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20" y="166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27" name="Freeform 54"/>
                <p:cNvSpPr>
                  <a:spLocks/>
                </p:cNvSpPr>
                <p:nvPr/>
              </p:nvSpPr>
              <p:spPr bwMode="auto">
                <a:xfrm>
                  <a:off x="1376" y="2914"/>
                  <a:ext cx="144" cy="213"/>
                </a:xfrm>
                <a:custGeom>
                  <a:avLst/>
                  <a:gdLst>
                    <a:gd name="T0" fmla="*/ 8 w 144"/>
                    <a:gd name="T1" fmla="*/ 213 h 213"/>
                    <a:gd name="T2" fmla="*/ 2 w 144"/>
                    <a:gd name="T3" fmla="*/ 213 h 213"/>
                    <a:gd name="T4" fmla="*/ 0 w 144"/>
                    <a:gd name="T5" fmla="*/ 209 h 213"/>
                    <a:gd name="T6" fmla="*/ 142 w 144"/>
                    <a:gd name="T7" fmla="*/ 0 h 213"/>
                    <a:gd name="T8" fmla="*/ 144 w 144"/>
                    <a:gd name="T9" fmla="*/ 6 h 213"/>
                    <a:gd name="T10" fmla="*/ 144 w 144"/>
                    <a:gd name="T11" fmla="*/ 10 h 213"/>
                    <a:gd name="T12" fmla="*/ 8 w 144"/>
                    <a:gd name="T13" fmla="*/ 213 h 2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4"/>
                    <a:gd name="T22" fmla="*/ 0 h 213"/>
                    <a:gd name="T23" fmla="*/ 144 w 144"/>
                    <a:gd name="T24" fmla="*/ 213 h 2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4" h="213">
                      <a:moveTo>
                        <a:pt x="8" y="213"/>
                      </a:moveTo>
                      <a:lnTo>
                        <a:pt x="2" y="213"/>
                      </a:lnTo>
                      <a:lnTo>
                        <a:pt x="0" y="209"/>
                      </a:lnTo>
                      <a:lnTo>
                        <a:pt x="142" y="0"/>
                      </a:lnTo>
                      <a:lnTo>
                        <a:pt x="144" y="6"/>
                      </a:lnTo>
                      <a:lnTo>
                        <a:pt x="144" y="10"/>
                      </a:lnTo>
                      <a:lnTo>
                        <a:pt x="8" y="213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28" name="Freeform 55"/>
                <p:cNvSpPr>
                  <a:spLocks/>
                </p:cNvSpPr>
                <p:nvPr/>
              </p:nvSpPr>
              <p:spPr bwMode="auto">
                <a:xfrm>
                  <a:off x="1518" y="2914"/>
                  <a:ext cx="230" cy="87"/>
                </a:xfrm>
                <a:custGeom>
                  <a:avLst/>
                  <a:gdLst>
                    <a:gd name="T0" fmla="*/ 2 w 230"/>
                    <a:gd name="T1" fmla="*/ 10 h 87"/>
                    <a:gd name="T2" fmla="*/ 2 w 230"/>
                    <a:gd name="T3" fmla="*/ 6 h 87"/>
                    <a:gd name="T4" fmla="*/ 0 w 230"/>
                    <a:gd name="T5" fmla="*/ 0 h 87"/>
                    <a:gd name="T6" fmla="*/ 228 w 230"/>
                    <a:gd name="T7" fmla="*/ 78 h 87"/>
                    <a:gd name="T8" fmla="*/ 230 w 230"/>
                    <a:gd name="T9" fmla="*/ 85 h 87"/>
                    <a:gd name="T10" fmla="*/ 226 w 230"/>
                    <a:gd name="T11" fmla="*/ 87 h 87"/>
                    <a:gd name="T12" fmla="*/ 2 w 230"/>
                    <a:gd name="T13" fmla="*/ 10 h 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30"/>
                    <a:gd name="T22" fmla="*/ 0 h 87"/>
                    <a:gd name="T23" fmla="*/ 230 w 230"/>
                    <a:gd name="T24" fmla="*/ 87 h 8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30" h="87">
                      <a:moveTo>
                        <a:pt x="2" y="10"/>
                      </a:move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228" y="78"/>
                      </a:lnTo>
                      <a:lnTo>
                        <a:pt x="230" y="85"/>
                      </a:lnTo>
                      <a:lnTo>
                        <a:pt x="226" y="87"/>
                      </a:lnTo>
                      <a:lnTo>
                        <a:pt x="2" y="1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29" name="Freeform 56"/>
                <p:cNvSpPr>
                  <a:spLocks/>
                </p:cNvSpPr>
                <p:nvPr/>
              </p:nvSpPr>
              <p:spPr bwMode="auto">
                <a:xfrm>
                  <a:off x="1744" y="2999"/>
                  <a:ext cx="8" cy="256"/>
                </a:xfrm>
                <a:custGeom>
                  <a:avLst/>
                  <a:gdLst>
                    <a:gd name="T0" fmla="*/ 0 w 8"/>
                    <a:gd name="T1" fmla="*/ 2 h 256"/>
                    <a:gd name="T2" fmla="*/ 4 w 8"/>
                    <a:gd name="T3" fmla="*/ 0 h 256"/>
                    <a:gd name="T4" fmla="*/ 8 w 8"/>
                    <a:gd name="T5" fmla="*/ 2 h 256"/>
                    <a:gd name="T6" fmla="*/ 8 w 8"/>
                    <a:gd name="T7" fmla="*/ 254 h 256"/>
                    <a:gd name="T8" fmla="*/ 4 w 8"/>
                    <a:gd name="T9" fmla="*/ 256 h 256"/>
                    <a:gd name="T10" fmla="*/ 0 w 8"/>
                    <a:gd name="T11" fmla="*/ 252 h 256"/>
                    <a:gd name="T12" fmla="*/ 0 w 8"/>
                    <a:gd name="T13" fmla="*/ 2 h 25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8"/>
                    <a:gd name="T22" fmla="*/ 0 h 256"/>
                    <a:gd name="T23" fmla="*/ 8 w 8"/>
                    <a:gd name="T24" fmla="*/ 256 h 25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8" h="256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8" y="2"/>
                      </a:lnTo>
                      <a:lnTo>
                        <a:pt x="8" y="254"/>
                      </a:lnTo>
                      <a:lnTo>
                        <a:pt x="4" y="256"/>
                      </a:lnTo>
                      <a:lnTo>
                        <a:pt x="0" y="25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0" name="Freeform 57"/>
                <p:cNvSpPr>
                  <a:spLocks/>
                </p:cNvSpPr>
                <p:nvPr/>
              </p:nvSpPr>
              <p:spPr bwMode="auto">
                <a:xfrm>
                  <a:off x="1746" y="2843"/>
                  <a:ext cx="198" cy="158"/>
                </a:xfrm>
                <a:custGeom>
                  <a:avLst/>
                  <a:gdLst>
                    <a:gd name="T0" fmla="*/ 6 w 198"/>
                    <a:gd name="T1" fmla="*/ 158 h 158"/>
                    <a:gd name="T2" fmla="*/ 2 w 198"/>
                    <a:gd name="T3" fmla="*/ 156 h 158"/>
                    <a:gd name="T4" fmla="*/ 0 w 198"/>
                    <a:gd name="T5" fmla="*/ 149 h 158"/>
                    <a:gd name="T6" fmla="*/ 194 w 198"/>
                    <a:gd name="T7" fmla="*/ 0 h 158"/>
                    <a:gd name="T8" fmla="*/ 198 w 198"/>
                    <a:gd name="T9" fmla="*/ 9 h 158"/>
                    <a:gd name="T10" fmla="*/ 6 w 198"/>
                    <a:gd name="T11" fmla="*/ 158 h 15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8"/>
                    <a:gd name="T19" fmla="*/ 0 h 158"/>
                    <a:gd name="T20" fmla="*/ 198 w 198"/>
                    <a:gd name="T21" fmla="*/ 158 h 15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8" h="158">
                      <a:moveTo>
                        <a:pt x="6" y="158"/>
                      </a:moveTo>
                      <a:lnTo>
                        <a:pt x="2" y="156"/>
                      </a:lnTo>
                      <a:lnTo>
                        <a:pt x="0" y="149"/>
                      </a:lnTo>
                      <a:lnTo>
                        <a:pt x="194" y="0"/>
                      </a:lnTo>
                      <a:lnTo>
                        <a:pt x="198" y="9"/>
                      </a:lnTo>
                      <a:lnTo>
                        <a:pt x="6" y="158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1" name="Freeform 58"/>
                <p:cNvSpPr>
                  <a:spLocks/>
                </p:cNvSpPr>
                <p:nvPr/>
              </p:nvSpPr>
              <p:spPr bwMode="auto">
                <a:xfrm>
                  <a:off x="1016" y="2901"/>
                  <a:ext cx="100" cy="181"/>
                </a:xfrm>
                <a:custGeom>
                  <a:avLst/>
                  <a:gdLst>
                    <a:gd name="T0" fmla="*/ 100 w 100"/>
                    <a:gd name="T1" fmla="*/ 177 h 181"/>
                    <a:gd name="T2" fmla="*/ 94 w 100"/>
                    <a:gd name="T3" fmla="*/ 181 h 181"/>
                    <a:gd name="T4" fmla="*/ 0 w 100"/>
                    <a:gd name="T5" fmla="*/ 8 h 181"/>
                    <a:gd name="T6" fmla="*/ 2 w 100"/>
                    <a:gd name="T7" fmla="*/ 4 h 181"/>
                    <a:gd name="T8" fmla="*/ 4 w 100"/>
                    <a:gd name="T9" fmla="*/ 0 h 181"/>
                    <a:gd name="T10" fmla="*/ 100 w 100"/>
                    <a:gd name="T11" fmla="*/ 177 h 18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0"/>
                    <a:gd name="T19" fmla="*/ 0 h 181"/>
                    <a:gd name="T20" fmla="*/ 100 w 100"/>
                    <a:gd name="T21" fmla="*/ 181 h 18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0" h="181">
                      <a:moveTo>
                        <a:pt x="100" y="177"/>
                      </a:moveTo>
                      <a:lnTo>
                        <a:pt x="94" y="181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4" y="0"/>
                      </a:lnTo>
                      <a:lnTo>
                        <a:pt x="100" y="177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2" name="Freeform 59"/>
                <p:cNvSpPr>
                  <a:spLocks/>
                </p:cNvSpPr>
                <p:nvPr/>
              </p:nvSpPr>
              <p:spPr bwMode="auto">
                <a:xfrm>
                  <a:off x="1022" y="2732"/>
                  <a:ext cx="108" cy="190"/>
                </a:xfrm>
                <a:custGeom>
                  <a:avLst/>
                  <a:gdLst>
                    <a:gd name="T0" fmla="*/ 8 w 108"/>
                    <a:gd name="T1" fmla="*/ 190 h 190"/>
                    <a:gd name="T2" fmla="*/ 0 w 108"/>
                    <a:gd name="T3" fmla="*/ 186 h 190"/>
                    <a:gd name="T4" fmla="*/ 102 w 108"/>
                    <a:gd name="T5" fmla="*/ 0 h 190"/>
                    <a:gd name="T6" fmla="*/ 108 w 108"/>
                    <a:gd name="T7" fmla="*/ 4 h 190"/>
                    <a:gd name="T8" fmla="*/ 8 w 108"/>
                    <a:gd name="T9" fmla="*/ 190 h 1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190"/>
                    <a:gd name="T17" fmla="*/ 108 w 108"/>
                    <a:gd name="T18" fmla="*/ 190 h 1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190">
                      <a:moveTo>
                        <a:pt x="8" y="190"/>
                      </a:moveTo>
                      <a:lnTo>
                        <a:pt x="0" y="186"/>
                      </a:lnTo>
                      <a:lnTo>
                        <a:pt x="102" y="0"/>
                      </a:lnTo>
                      <a:lnTo>
                        <a:pt x="108" y="4"/>
                      </a:lnTo>
                      <a:lnTo>
                        <a:pt x="8" y="19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3" name="Freeform 60"/>
                <p:cNvSpPr>
                  <a:spLocks/>
                </p:cNvSpPr>
                <p:nvPr/>
              </p:nvSpPr>
              <p:spPr bwMode="auto">
                <a:xfrm>
                  <a:off x="998" y="2717"/>
                  <a:ext cx="108" cy="190"/>
                </a:xfrm>
                <a:custGeom>
                  <a:avLst/>
                  <a:gdLst>
                    <a:gd name="T0" fmla="*/ 6 w 108"/>
                    <a:gd name="T1" fmla="*/ 190 h 190"/>
                    <a:gd name="T2" fmla="*/ 0 w 108"/>
                    <a:gd name="T3" fmla="*/ 186 h 190"/>
                    <a:gd name="T4" fmla="*/ 100 w 108"/>
                    <a:gd name="T5" fmla="*/ 0 h 190"/>
                    <a:gd name="T6" fmla="*/ 108 w 108"/>
                    <a:gd name="T7" fmla="*/ 5 h 190"/>
                    <a:gd name="T8" fmla="*/ 6 w 108"/>
                    <a:gd name="T9" fmla="*/ 190 h 1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190"/>
                    <a:gd name="T17" fmla="*/ 108 w 108"/>
                    <a:gd name="T18" fmla="*/ 190 h 1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190">
                      <a:moveTo>
                        <a:pt x="6" y="190"/>
                      </a:moveTo>
                      <a:lnTo>
                        <a:pt x="0" y="186"/>
                      </a:lnTo>
                      <a:lnTo>
                        <a:pt x="100" y="0"/>
                      </a:lnTo>
                      <a:lnTo>
                        <a:pt x="108" y="5"/>
                      </a:lnTo>
                      <a:lnTo>
                        <a:pt x="6" y="19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4" name="Freeform 61"/>
                <p:cNvSpPr>
                  <a:spLocks/>
                </p:cNvSpPr>
                <p:nvPr/>
              </p:nvSpPr>
              <p:spPr bwMode="auto">
                <a:xfrm>
                  <a:off x="816" y="2901"/>
                  <a:ext cx="204" cy="8"/>
                </a:xfrm>
                <a:custGeom>
                  <a:avLst/>
                  <a:gdLst>
                    <a:gd name="T0" fmla="*/ 204 w 204"/>
                    <a:gd name="T1" fmla="*/ 0 h 8"/>
                    <a:gd name="T2" fmla="*/ 202 w 204"/>
                    <a:gd name="T3" fmla="*/ 4 h 8"/>
                    <a:gd name="T4" fmla="*/ 200 w 204"/>
                    <a:gd name="T5" fmla="*/ 8 h 8"/>
                    <a:gd name="T6" fmla="*/ 0 w 204"/>
                    <a:gd name="T7" fmla="*/ 8 h 8"/>
                    <a:gd name="T8" fmla="*/ 0 w 204"/>
                    <a:gd name="T9" fmla="*/ 0 h 8"/>
                    <a:gd name="T10" fmla="*/ 204 w 204"/>
                    <a:gd name="T11" fmla="*/ 0 h 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04"/>
                    <a:gd name="T19" fmla="*/ 0 h 8"/>
                    <a:gd name="T20" fmla="*/ 204 w 204"/>
                    <a:gd name="T21" fmla="*/ 8 h 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04" h="8">
                      <a:moveTo>
                        <a:pt x="204" y="0"/>
                      </a:moveTo>
                      <a:lnTo>
                        <a:pt x="202" y="4"/>
                      </a:lnTo>
                      <a:lnTo>
                        <a:pt x="20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5" name="Freeform 62"/>
                <p:cNvSpPr>
                  <a:spLocks/>
                </p:cNvSpPr>
                <p:nvPr/>
              </p:nvSpPr>
              <p:spPr bwMode="auto">
                <a:xfrm>
                  <a:off x="656" y="2952"/>
                  <a:ext cx="98" cy="175"/>
                </a:xfrm>
                <a:custGeom>
                  <a:avLst/>
                  <a:gdLst>
                    <a:gd name="T0" fmla="*/ 92 w 98"/>
                    <a:gd name="T1" fmla="*/ 0 h 175"/>
                    <a:gd name="T2" fmla="*/ 98 w 98"/>
                    <a:gd name="T3" fmla="*/ 4 h 175"/>
                    <a:gd name="T4" fmla="*/ 6 w 98"/>
                    <a:gd name="T5" fmla="*/ 175 h 175"/>
                    <a:gd name="T6" fmla="*/ 2 w 98"/>
                    <a:gd name="T7" fmla="*/ 175 h 175"/>
                    <a:gd name="T8" fmla="*/ 0 w 98"/>
                    <a:gd name="T9" fmla="*/ 171 h 175"/>
                    <a:gd name="T10" fmla="*/ 92 w 98"/>
                    <a:gd name="T11" fmla="*/ 0 h 17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75"/>
                    <a:gd name="T20" fmla="*/ 98 w 98"/>
                    <a:gd name="T21" fmla="*/ 175 h 17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75">
                      <a:moveTo>
                        <a:pt x="92" y="0"/>
                      </a:moveTo>
                      <a:lnTo>
                        <a:pt x="98" y="4"/>
                      </a:lnTo>
                      <a:lnTo>
                        <a:pt x="6" y="175"/>
                      </a:lnTo>
                      <a:lnTo>
                        <a:pt x="2" y="175"/>
                      </a:lnTo>
                      <a:lnTo>
                        <a:pt x="0" y="171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6" name="Freeform 63"/>
                <p:cNvSpPr>
                  <a:spLocks/>
                </p:cNvSpPr>
                <p:nvPr/>
              </p:nvSpPr>
              <p:spPr bwMode="auto">
                <a:xfrm>
                  <a:off x="688" y="2967"/>
                  <a:ext cx="92" cy="162"/>
                </a:xfrm>
                <a:custGeom>
                  <a:avLst/>
                  <a:gdLst>
                    <a:gd name="T0" fmla="*/ 84 w 92"/>
                    <a:gd name="T1" fmla="*/ 0 h 162"/>
                    <a:gd name="T2" fmla="*/ 92 w 92"/>
                    <a:gd name="T3" fmla="*/ 4 h 162"/>
                    <a:gd name="T4" fmla="*/ 6 w 92"/>
                    <a:gd name="T5" fmla="*/ 162 h 162"/>
                    <a:gd name="T6" fmla="*/ 0 w 92"/>
                    <a:gd name="T7" fmla="*/ 158 h 162"/>
                    <a:gd name="T8" fmla="*/ 84 w 92"/>
                    <a:gd name="T9" fmla="*/ 0 h 1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2"/>
                    <a:gd name="T16" fmla="*/ 0 h 162"/>
                    <a:gd name="T17" fmla="*/ 92 w 92"/>
                    <a:gd name="T18" fmla="*/ 162 h 16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2" h="162">
                      <a:moveTo>
                        <a:pt x="84" y="0"/>
                      </a:moveTo>
                      <a:lnTo>
                        <a:pt x="92" y="4"/>
                      </a:lnTo>
                      <a:lnTo>
                        <a:pt x="6" y="162"/>
                      </a:lnTo>
                      <a:lnTo>
                        <a:pt x="0" y="158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7" name="Freeform 64"/>
                <p:cNvSpPr>
                  <a:spLocks/>
                </p:cNvSpPr>
                <p:nvPr/>
              </p:nvSpPr>
              <p:spPr bwMode="auto">
                <a:xfrm>
                  <a:off x="460" y="3123"/>
                  <a:ext cx="198" cy="8"/>
                </a:xfrm>
                <a:custGeom>
                  <a:avLst/>
                  <a:gdLst>
                    <a:gd name="T0" fmla="*/ 196 w 198"/>
                    <a:gd name="T1" fmla="*/ 0 h 8"/>
                    <a:gd name="T2" fmla="*/ 198 w 198"/>
                    <a:gd name="T3" fmla="*/ 4 h 8"/>
                    <a:gd name="T4" fmla="*/ 196 w 198"/>
                    <a:gd name="T5" fmla="*/ 8 h 8"/>
                    <a:gd name="T6" fmla="*/ 0 w 198"/>
                    <a:gd name="T7" fmla="*/ 8 h 8"/>
                    <a:gd name="T8" fmla="*/ 0 w 198"/>
                    <a:gd name="T9" fmla="*/ 0 h 8"/>
                    <a:gd name="T10" fmla="*/ 196 w 198"/>
                    <a:gd name="T11" fmla="*/ 0 h 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8"/>
                    <a:gd name="T19" fmla="*/ 0 h 8"/>
                    <a:gd name="T20" fmla="*/ 198 w 198"/>
                    <a:gd name="T21" fmla="*/ 8 h 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8" h="8">
                      <a:moveTo>
                        <a:pt x="196" y="0"/>
                      </a:moveTo>
                      <a:lnTo>
                        <a:pt x="198" y="4"/>
                      </a:lnTo>
                      <a:lnTo>
                        <a:pt x="196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196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8" name="Freeform 65"/>
                <p:cNvSpPr>
                  <a:spLocks/>
                </p:cNvSpPr>
                <p:nvPr/>
              </p:nvSpPr>
              <p:spPr bwMode="auto">
                <a:xfrm>
                  <a:off x="656" y="3127"/>
                  <a:ext cx="124" cy="226"/>
                </a:xfrm>
                <a:custGeom>
                  <a:avLst/>
                  <a:gdLst>
                    <a:gd name="T0" fmla="*/ 0 w 124"/>
                    <a:gd name="T1" fmla="*/ 4 h 226"/>
                    <a:gd name="T2" fmla="*/ 2 w 124"/>
                    <a:gd name="T3" fmla="*/ 0 h 226"/>
                    <a:gd name="T4" fmla="*/ 6 w 124"/>
                    <a:gd name="T5" fmla="*/ 0 h 226"/>
                    <a:gd name="T6" fmla="*/ 124 w 124"/>
                    <a:gd name="T7" fmla="*/ 217 h 226"/>
                    <a:gd name="T8" fmla="*/ 122 w 124"/>
                    <a:gd name="T9" fmla="*/ 222 h 226"/>
                    <a:gd name="T10" fmla="*/ 120 w 124"/>
                    <a:gd name="T11" fmla="*/ 226 h 226"/>
                    <a:gd name="T12" fmla="*/ 0 w 124"/>
                    <a:gd name="T13" fmla="*/ 4 h 22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24"/>
                    <a:gd name="T22" fmla="*/ 0 h 226"/>
                    <a:gd name="T23" fmla="*/ 124 w 124"/>
                    <a:gd name="T24" fmla="*/ 226 h 22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24" h="226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4" y="217"/>
                      </a:lnTo>
                      <a:lnTo>
                        <a:pt x="122" y="222"/>
                      </a:lnTo>
                      <a:lnTo>
                        <a:pt x="120" y="226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9" name="Freeform 66"/>
                <p:cNvSpPr>
                  <a:spLocks/>
                </p:cNvSpPr>
                <p:nvPr/>
              </p:nvSpPr>
              <p:spPr bwMode="auto">
                <a:xfrm>
                  <a:off x="776" y="3344"/>
                  <a:ext cx="244" cy="9"/>
                </a:xfrm>
                <a:custGeom>
                  <a:avLst/>
                  <a:gdLst>
                    <a:gd name="T0" fmla="*/ 0 w 244"/>
                    <a:gd name="T1" fmla="*/ 9 h 9"/>
                    <a:gd name="T2" fmla="*/ 2 w 244"/>
                    <a:gd name="T3" fmla="*/ 5 h 9"/>
                    <a:gd name="T4" fmla="*/ 4 w 244"/>
                    <a:gd name="T5" fmla="*/ 0 h 9"/>
                    <a:gd name="T6" fmla="*/ 240 w 244"/>
                    <a:gd name="T7" fmla="*/ 0 h 9"/>
                    <a:gd name="T8" fmla="*/ 242 w 244"/>
                    <a:gd name="T9" fmla="*/ 5 h 9"/>
                    <a:gd name="T10" fmla="*/ 244 w 244"/>
                    <a:gd name="T11" fmla="*/ 9 h 9"/>
                    <a:gd name="T12" fmla="*/ 0 w 244"/>
                    <a:gd name="T13" fmla="*/ 9 h 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44"/>
                    <a:gd name="T22" fmla="*/ 0 h 9"/>
                    <a:gd name="T23" fmla="*/ 244 w 244"/>
                    <a:gd name="T24" fmla="*/ 9 h 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44" h="9">
                      <a:moveTo>
                        <a:pt x="0" y="9"/>
                      </a:moveTo>
                      <a:lnTo>
                        <a:pt x="2" y="5"/>
                      </a:lnTo>
                      <a:lnTo>
                        <a:pt x="4" y="0"/>
                      </a:lnTo>
                      <a:lnTo>
                        <a:pt x="240" y="0"/>
                      </a:lnTo>
                      <a:lnTo>
                        <a:pt x="242" y="5"/>
                      </a:lnTo>
                      <a:lnTo>
                        <a:pt x="244" y="9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40" name="Rectangle 67"/>
                <p:cNvSpPr>
                  <a:spLocks noChangeArrowheads="1"/>
                </p:cNvSpPr>
                <p:nvPr/>
              </p:nvSpPr>
              <p:spPr bwMode="auto">
                <a:xfrm>
                  <a:off x="794" y="3312"/>
                  <a:ext cx="208" cy="9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41" name="Freeform 68"/>
                <p:cNvSpPr>
                  <a:spLocks/>
                </p:cNvSpPr>
                <p:nvPr/>
              </p:nvSpPr>
              <p:spPr bwMode="auto">
                <a:xfrm>
                  <a:off x="1016" y="3174"/>
                  <a:ext cx="98" cy="179"/>
                </a:xfrm>
                <a:custGeom>
                  <a:avLst/>
                  <a:gdLst>
                    <a:gd name="T0" fmla="*/ 92 w 98"/>
                    <a:gd name="T1" fmla="*/ 0 h 179"/>
                    <a:gd name="T2" fmla="*/ 98 w 98"/>
                    <a:gd name="T3" fmla="*/ 4 h 179"/>
                    <a:gd name="T4" fmla="*/ 4 w 98"/>
                    <a:gd name="T5" fmla="*/ 179 h 179"/>
                    <a:gd name="T6" fmla="*/ 2 w 98"/>
                    <a:gd name="T7" fmla="*/ 175 h 179"/>
                    <a:gd name="T8" fmla="*/ 0 w 98"/>
                    <a:gd name="T9" fmla="*/ 170 h 179"/>
                    <a:gd name="T10" fmla="*/ 92 w 98"/>
                    <a:gd name="T11" fmla="*/ 0 h 1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79"/>
                    <a:gd name="T20" fmla="*/ 98 w 98"/>
                    <a:gd name="T21" fmla="*/ 179 h 1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79">
                      <a:moveTo>
                        <a:pt x="92" y="0"/>
                      </a:moveTo>
                      <a:lnTo>
                        <a:pt x="98" y="4"/>
                      </a:lnTo>
                      <a:lnTo>
                        <a:pt x="4" y="179"/>
                      </a:lnTo>
                      <a:lnTo>
                        <a:pt x="2" y="175"/>
                      </a:lnTo>
                      <a:lnTo>
                        <a:pt x="0" y="17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</p:grpSp>
          <p:sp>
            <p:nvSpPr>
              <p:cNvPr id="19" name="Freeform 69"/>
              <p:cNvSpPr>
                <a:spLocks/>
              </p:cNvSpPr>
              <p:nvPr/>
            </p:nvSpPr>
            <p:spPr bwMode="auto">
              <a:xfrm>
                <a:off x="336" y="3106"/>
                <a:ext cx="44" cy="62"/>
              </a:xfrm>
              <a:custGeom>
                <a:avLst/>
                <a:gdLst>
                  <a:gd name="T0" fmla="*/ 0 w 44"/>
                  <a:gd name="T1" fmla="*/ 62 h 62"/>
                  <a:gd name="T2" fmla="*/ 0 w 44"/>
                  <a:gd name="T3" fmla="*/ 0 h 62"/>
                  <a:gd name="T4" fmla="*/ 8 w 44"/>
                  <a:gd name="T5" fmla="*/ 0 h 62"/>
                  <a:gd name="T6" fmla="*/ 8 w 44"/>
                  <a:gd name="T7" fmla="*/ 26 h 62"/>
                  <a:gd name="T8" fmla="*/ 36 w 44"/>
                  <a:gd name="T9" fmla="*/ 26 h 62"/>
                  <a:gd name="T10" fmla="*/ 36 w 44"/>
                  <a:gd name="T11" fmla="*/ 0 h 62"/>
                  <a:gd name="T12" fmla="*/ 44 w 44"/>
                  <a:gd name="T13" fmla="*/ 0 h 62"/>
                  <a:gd name="T14" fmla="*/ 44 w 44"/>
                  <a:gd name="T15" fmla="*/ 62 h 62"/>
                  <a:gd name="T16" fmla="*/ 36 w 44"/>
                  <a:gd name="T17" fmla="*/ 62 h 62"/>
                  <a:gd name="T18" fmla="*/ 36 w 44"/>
                  <a:gd name="T19" fmla="*/ 32 h 62"/>
                  <a:gd name="T20" fmla="*/ 8 w 44"/>
                  <a:gd name="T21" fmla="*/ 32 h 62"/>
                  <a:gd name="T22" fmla="*/ 8 w 44"/>
                  <a:gd name="T23" fmla="*/ 62 h 62"/>
                  <a:gd name="T24" fmla="*/ 0 w 44"/>
                  <a:gd name="T25" fmla="*/ 62 h 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"/>
                  <a:gd name="T40" fmla="*/ 0 h 62"/>
                  <a:gd name="T41" fmla="*/ 44 w 44"/>
                  <a:gd name="T42" fmla="*/ 62 h 6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" h="62">
                    <a:moveTo>
                      <a:pt x="0" y="62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26"/>
                    </a:lnTo>
                    <a:lnTo>
                      <a:pt x="36" y="26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4" y="62"/>
                    </a:lnTo>
                    <a:lnTo>
                      <a:pt x="36" y="62"/>
                    </a:lnTo>
                    <a:lnTo>
                      <a:pt x="36" y="32"/>
                    </a:lnTo>
                    <a:lnTo>
                      <a:pt x="8" y="32"/>
                    </a:lnTo>
                    <a:lnTo>
                      <a:pt x="8" y="62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20" name="Freeform 70"/>
              <p:cNvSpPr>
                <a:spLocks noEditPoints="1"/>
              </p:cNvSpPr>
              <p:nvPr/>
            </p:nvSpPr>
            <p:spPr bwMode="auto">
              <a:xfrm>
                <a:off x="1492" y="3304"/>
                <a:ext cx="54" cy="64"/>
              </a:xfrm>
              <a:custGeom>
                <a:avLst/>
                <a:gdLst>
                  <a:gd name="T0" fmla="*/ 0 w 54"/>
                  <a:gd name="T1" fmla="*/ 32 h 64"/>
                  <a:gd name="T2" fmla="*/ 2 w 54"/>
                  <a:gd name="T3" fmla="*/ 23 h 64"/>
                  <a:gd name="T4" fmla="*/ 4 w 54"/>
                  <a:gd name="T5" fmla="*/ 15 h 64"/>
                  <a:gd name="T6" fmla="*/ 8 w 54"/>
                  <a:gd name="T7" fmla="*/ 8 h 64"/>
                  <a:gd name="T8" fmla="*/ 14 w 54"/>
                  <a:gd name="T9" fmla="*/ 4 h 64"/>
                  <a:gd name="T10" fmla="*/ 20 w 54"/>
                  <a:gd name="T11" fmla="*/ 0 h 64"/>
                  <a:gd name="T12" fmla="*/ 28 w 54"/>
                  <a:gd name="T13" fmla="*/ 0 h 64"/>
                  <a:gd name="T14" fmla="*/ 34 w 54"/>
                  <a:gd name="T15" fmla="*/ 2 h 64"/>
                  <a:gd name="T16" fmla="*/ 42 w 54"/>
                  <a:gd name="T17" fmla="*/ 4 h 64"/>
                  <a:gd name="T18" fmla="*/ 46 w 54"/>
                  <a:gd name="T19" fmla="*/ 8 h 64"/>
                  <a:gd name="T20" fmla="*/ 52 w 54"/>
                  <a:gd name="T21" fmla="*/ 15 h 64"/>
                  <a:gd name="T22" fmla="*/ 54 w 54"/>
                  <a:gd name="T23" fmla="*/ 23 h 64"/>
                  <a:gd name="T24" fmla="*/ 54 w 54"/>
                  <a:gd name="T25" fmla="*/ 32 h 64"/>
                  <a:gd name="T26" fmla="*/ 54 w 54"/>
                  <a:gd name="T27" fmla="*/ 40 h 64"/>
                  <a:gd name="T28" fmla="*/ 50 w 54"/>
                  <a:gd name="T29" fmla="*/ 49 h 64"/>
                  <a:gd name="T30" fmla="*/ 46 w 54"/>
                  <a:gd name="T31" fmla="*/ 55 h 64"/>
                  <a:gd name="T32" fmla="*/ 42 w 54"/>
                  <a:gd name="T33" fmla="*/ 60 h 64"/>
                  <a:gd name="T34" fmla="*/ 34 w 54"/>
                  <a:gd name="T35" fmla="*/ 62 h 64"/>
                  <a:gd name="T36" fmla="*/ 28 w 54"/>
                  <a:gd name="T37" fmla="*/ 64 h 64"/>
                  <a:gd name="T38" fmla="*/ 20 w 54"/>
                  <a:gd name="T39" fmla="*/ 62 h 64"/>
                  <a:gd name="T40" fmla="*/ 12 w 54"/>
                  <a:gd name="T41" fmla="*/ 60 h 64"/>
                  <a:gd name="T42" fmla="*/ 8 w 54"/>
                  <a:gd name="T43" fmla="*/ 53 h 64"/>
                  <a:gd name="T44" fmla="*/ 4 w 54"/>
                  <a:gd name="T45" fmla="*/ 47 h 64"/>
                  <a:gd name="T46" fmla="*/ 0 w 54"/>
                  <a:gd name="T47" fmla="*/ 40 h 64"/>
                  <a:gd name="T48" fmla="*/ 0 w 54"/>
                  <a:gd name="T49" fmla="*/ 32 h 64"/>
                  <a:gd name="T50" fmla="*/ 8 w 54"/>
                  <a:gd name="T51" fmla="*/ 32 h 64"/>
                  <a:gd name="T52" fmla="*/ 8 w 54"/>
                  <a:gd name="T53" fmla="*/ 38 h 64"/>
                  <a:gd name="T54" fmla="*/ 10 w 54"/>
                  <a:gd name="T55" fmla="*/ 45 h 64"/>
                  <a:gd name="T56" fmla="*/ 14 w 54"/>
                  <a:gd name="T57" fmla="*/ 49 h 64"/>
                  <a:gd name="T58" fmla="*/ 18 w 54"/>
                  <a:gd name="T59" fmla="*/ 53 h 64"/>
                  <a:gd name="T60" fmla="*/ 22 w 54"/>
                  <a:gd name="T61" fmla="*/ 55 h 64"/>
                  <a:gd name="T62" fmla="*/ 28 w 54"/>
                  <a:gd name="T63" fmla="*/ 55 h 64"/>
                  <a:gd name="T64" fmla="*/ 32 w 54"/>
                  <a:gd name="T65" fmla="*/ 55 h 64"/>
                  <a:gd name="T66" fmla="*/ 38 w 54"/>
                  <a:gd name="T67" fmla="*/ 53 h 64"/>
                  <a:gd name="T68" fmla="*/ 42 w 54"/>
                  <a:gd name="T69" fmla="*/ 49 h 64"/>
                  <a:gd name="T70" fmla="*/ 44 w 54"/>
                  <a:gd name="T71" fmla="*/ 45 h 64"/>
                  <a:gd name="T72" fmla="*/ 46 w 54"/>
                  <a:gd name="T73" fmla="*/ 38 h 64"/>
                  <a:gd name="T74" fmla="*/ 46 w 54"/>
                  <a:gd name="T75" fmla="*/ 32 h 64"/>
                  <a:gd name="T76" fmla="*/ 46 w 54"/>
                  <a:gd name="T77" fmla="*/ 26 h 64"/>
                  <a:gd name="T78" fmla="*/ 44 w 54"/>
                  <a:gd name="T79" fmla="*/ 19 h 64"/>
                  <a:gd name="T80" fmla="*/ 42 w 54"/>
                  <a:gd name="T81" fmla="*/ 15 h 64"/>
                  <a:gd name="T82" fmla="*/ 38 w 54"/>
                  <a:gd name="T83" fmla="*/ 11 h 64"/>
                  <a:gd name="T84" fmla="*/ 32 w 54"/>
                  <a:gd name="T85" fmla="*/ 8 h 64"/>
                  <a:gd name="T86" fmla="*/ 28 w 54"/>
                  <a:gd name="T87" fmla="*/ 6 h 64"/>
                  <a:gd name="T88" fmla="*/ 20 w 54"/>
                  <a:gd name="T89" fmla="*/ 8 h 64"/>
                  <a:gd name="T90" fmla="*/ 14 w 54"/>
                  <a:gd name="T91" fmla="*/ 13 h 64"/>
                  <a:gd name="T92" fmla="*/ 10 w 54"/>
                  <a:gd name="T93" fmla="*/ 17 h 64"/>
                  <a:gd name="T94" fmla="*/ 8 w 54"/>
                  <a:gd name="T95" fmla="*/ 23 h 64"/>
                  <a:gd name="T96" fmla="*/ 8 w 54"/>
                  <a:gd name="T97" fmla="*/ 32 h 6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54"/>
                  <a:gd name="T148" fmla="*/ 0 h 64"/>
                  <a:gd name="T149" fmla="*/ 54 w 54"/>
                  <a:gd name="T150" fmla="*/ 64 h 6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54" h="64">
                    <a:moveTo>
                      <a:pt x="0" y="32"/>
                    </a:moveTo>
                    <a:lnTo>
                      <a:pt x="2" y="23"/>
                    </a:lnTo>
                    <a:lnTo>
                      <a:pt x="4" y="15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20" y="0"/>
                    </a:lnTo>
                    <a:lnTo>
                      <a:pt x="28" y="0"/>
                    </a:lnTo>
                    <a:lnTo>
                      <a:pt x="34" y="2"/>
                    </a:lnTo>
                    <a:lnTo>
                      <a:pt x="42" y="4"/>
                    </a:lnTo>
                    <a:lnTo>
                      <a:pt x="46" y="8"/>
                    </a:lnTo>
                    <a:lnTo>
                      <a:pt x="52" y="15"/>
                    </a:lnTo>
                    <a:lnTo>
                      <a:pt x="54" y="23"/>
                    </a:lnTo>
                    <a:lnTo>
                      <a:pt x="54" y="32"/>
                    </a:lnTo>
                    <a:lnTo>
                      <a:pt x="54" y="40"/>
                    </a:lnTo>
                    <a:lnTo>
                      <a:pt x="50" y="49"/>
                    </a:lnTo>
                    <a:lnTo>
                      <a:pt x="46" y="55"/>
                    </a:lnTo>
                    <a:lnTo>
                      <a:pt x="42" y="60"/>
                    </a:lnTo>
                    <a:lnTo>
                      <a:pt x="34" y="62"/>
                    </a:lnTo>
                    <a:lnTo>
                      <a:pt x="28" y="64"/>
                    </a:lnTo>
                    <a:lnTo>
                      <a:pt x="20" y="62"/>
                    </a:lnTo>
                    <a:lnTo>
                      <a:pt x="12" y="60"/>
                    </a:lnTo>
                    <a:lnTo>
                      <a:pt x="8" y="53"/>
                    </a:lnTo>
                    <a:lnTo>
                      <a:pt x="4" y="47"/>
                    </a:lnTo>
                    <a:lnTo>
                      <a:pt x="0" y="40"/>
                    </a:lnTo>
                    <a:lnTo>
                      <a:pt x="0" y="32"/>
                    </a:lnTo>
                    <a:close/>
                    <a:moveTo>
                      <a:pt x="8" y="32"/>
                    </a:moveTo>
                    <a:lnTo>
                      <a:pt x="8" y="38"/>
                    </a:lnTo>
                    <a:lnTo>
                      <a:pt x="10" y="45"/>
                    </a:lnTo>
                    <a:lnTo>
                      <a:pt x="14" y="49"/>
                    </a:lnTo>
                    <a:lnTo>
                      <a:pt x="18" y="53"/>
                    </a:lnTo>
                    <a:lnTo>
                      <a:pt x="22" y="55"/>
                    </a:lnTo>
                    <a:lnTo>
                      <a:pt x="28" y="55"/>
                    </a:lnTo>
                    <a:lnTo>
                      <a:pt x="32" y="55"/>
                    </a:lnTo>
                    <a:lnTo>
                      <a:pt x="38" y="53"/>
                    </a:lnTo>
                    <a:lnTo>
                      <a:pt x="42" y="49"/>
                    </a:lnTo>
                    <a:lnTo>
                      <a:pt x="44" y="45"/>
                    </a:lnTo>
                    <a:lnTo>
                      <a:pt x="46" y="38"/>
                    </a:lnTo>
                    <a:lnTo>
                      <a:pt x="46" y="32"/>
                    </a:lnTo>
                    <a:lnTo>
                      <a:pt x="46" y="26"/>
                    </a:lnTo>
                    <a:lnTo>
                      <a:pt x="44" y="19"/>
                    </a:lnTo>
                    <a:lnTo>
                      <a:pt x="42" y="15"/>
                    </a:lnTo>
                    <a:lnTo>
                      <a:pt x="38" y="11"/>
                    </a:lnTo>
                    <a:lnTo>
                      <a:pt x="32" y="8"/>
                    </a:lnTo>
                    <a:lnTo>
                      <a:pt x="28" y="6"/>
                    </a:lnTo>
                    <a:lnTo>
                      <a:pt x="20" y="8"/>
                    </a:lnTo>
                    <a:lnTo>
                      <a:pt x="14" y="13"/>
                    </a:lnTo>
                    <a:lnTo>
                      <a:pt x="10" y="17"/>
                    </a:lnTo>
                    <a:lnTo>
                      <a:pt x="8" y="23"/>
                    </a:lnTo>
                    <a:lnTo>
                      <a:pt x="8" y="32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</p:grpSp>
        <p:sp>
          <p:nvSpPr>
            <p:cNvPr id="17" name="Freeform 71"/>
            <p:cNvSpPr>
              <a:spLocks noEditPoints="1"/>
            </p:cNvSpPr>
            <p:nvPr/>
          </p:nvSpPr>
          <p:spPr bwMode="auto">
            <a:xfrm>
              <a:off x="1110" y="3248"/>
              <a:ext cx="56" cy="64"/>
            </a:xfrm>
            <a:custGeom>
              <a:avLst/>
              <a:gdLst>
                <a:gd name="T0" fmla="*/ 0 w 56"/>
                <a:gd name="T1" fmla="*/ 32 h 64"/>
                <a:gd name="T2" fmla="*/ 2 w 56"/>
                <a:gd name="T3" fmla="*/ 24 h 64"/>
                <a:gd name="T4" fmla="*/ 4 w 56"/>
                <a:gd name="T5" fmla="*/ 15 h 64"/>
                <a:gd name="T6" fmla="*/ 8 w 56"/>
                <a:gd name="T7" fmla="*/ 9 h 64"/>
                <a:gd name="T8" fmla="*/ 14 w 56"/>
                <a:gd name="T9" fmla="*/ 5 h 64"/>
                <a:gd name="T10" fmla="*/ 20 w 56"/>
                <a:gd name="T11" fmla="*/ 2 h 64"/>
                <a:gd name="T12" fmla="*/ 28 w 56"/>
                <a:gd name="T13" fmla="*/ 0 h 64"/>
                <a:gd name="T14" fmla="*/ 36 w 56"/>
                <a:gd name="T15" fmla="*/ 2 h 64"/>
                <a:gd name="T16" fmla="*/ 42 w 56"/>
                <a:gd name="T17" fmla="*/ 5 h 64"/>
                <a:gd name="T18" fmla="*/ 48 w 56"/>
                <a:gd name="T19" fmla="*/ 9 h 64"/>
                <a:gd name="T20" fmla="*/ 52 w 56"/>
                <a:gd name="T21" fmla="*/ 15 h 64"/>
                <a:gd name="T22" fmla="*/ 54 w 56"/>
                <a:gd name="T23" fmla="*/ 24 h 64"/>
                <a:gd name="T24" fmla="*/ 56 w 56"/>
                <a:gd name="T25" fmla="*/ 32 h 64"/>
                <a:gd name="T26" fmla="*/ 54 w 56"/>
                <a:gd name="T27" fmla="*/ 41 h 64"/>
                <a:gd name="T28" fmla="*/ 52 w 56"/>
                <a:gd name="T29" fmla="*/ 49 h 64"/>
                <a:gd name="T30" fmla="*/ 48 w 56"/>
                <a:gd name="T31" fmla="*/ 56 h 64"/>
                <a:gd name="T32" fmla="*/ 42 w 56"/>
                <a:gd name="T33" fmla="*/ 60 h 64"/>
                <a:gd name="T34" fmla="*/ 36 w 56"/>
                <a:gd name="T35" fmla="*/ 62 h 64"/>
                <a:gd name="T36" fmla="*/ 28 w 56"/>
                <a:gd name="T37" fmla="*/ 64 h 64"/>
                <a:gd name="T38" fmla="*/ 20 w 56"/>
                <a:gd name="T39" fmla="*/ 62 h 64"/>
                <a:gd name="T40" fmla="*/ 14 w 56"/>
                <a:gd name="T41" fmla="*/ 60 h 64"/>
                <a:gd name="T42" fmla="*/ 8 w 56"/>
                <a:gd name="T43" fmla="*/ 56 h 64"/>
                <a:gd name="T44" fmla="*/ 4 w 56"/>
                <a:gd name="T45" fmla="*/ 49 h 64"/>
                <a:gd name="T46" fmla="*/ 2 w 56"/>
                <a:gd name="T47" fmla="*/ 41 h 64"/>
                <a:gd name="T48" fmla="*/ 0 w 56"/>
                <a:gd name="T49" fmla="*/ 32 h 64"/>
                <a:gd name="T50" fmla="*/ 8 w 56"/>
                <a:gd name="T51" fmla="*/ 32 h 64"/>
                <a:gd name="T52" fmla="*/ 10 w 56"/>
                <a:gd name="T53" fmla="*/ 41 h 64"/>
                <a:gd name="T54" fmla="*/ 10 w 56"/>
                <a:gd name="T55" fmla="*/ 45 h 64"/>
                <a:gd name="T56" fmla="*/ 14 w 56"/>
                <a:gd name="T57" fmla="*/ 51 h 64"/>
                <a:gd name="T58" fmla="*/ 18 w 56"/>
                <a:gd name="T59" fmla="*/ 54 h 64"/>
                <a:gd name="T60" fmla="*/ 22 w 56"/>
                <a:gd name="T61" fmla="*/ 56 h 64"/>
                <a:gd name="T62" fmla="*/ 28 w 56"/>
                <a:gd name="T63" fmla="*/ 56 h 64"/>
                <a:gd name="T64" fmla="*/ 34 w 56"/>
                <a:gd name="T65" fmla="*/ 56 h 64"/>
                <a:gd name="T66" fmla="*/ 38 w 56"/>
                <a:gd name="T67" fmla="*/ 54 h 64"/>
                <a:gd name="T68" fmla="*/ 42 w 56"/>
                <a:gd name="T69" fmla="*/ 51 h 64"/>
                <a:gd name="T70" fmla="*/ 46 w 56"/>
                <a:gd name="T71" fmla="*/ 45 h 64"/>
                <a:gd name="T72" fmla="*/ 48 w 56"/>
                <a:gd name="T73" fmla="*/ 39 h 64"/>
                <a:gd name="T74" fmla="*/ 48 w 56"/>
                <a:gd name="T75" fmla="*/ 32 h 64"/>
                <a:gd name="T76" fmla="*/ 48 w 56"/>
                <a:gd name="T77" fmla="*/ 26 h 64"/>
                <a:gd name="T78" fmla="*/ 46 w 56"/>
                <a:gd name="T79" fmla="*/ 19 h 64"/>
                <a:gd name="T80" fmla="*/ 42 w 56"/>
                <a:gd name="T81" fmla="*/ 15 h 64"/>
                <a:gd name="T82" fmla="*/ 38 w 56"/>
                <a:gd name="T83" fmla="*/ 11 h 64"/>
                <a:gd name="T84" fmla="*/ 34 w 56"/>
                <a:gd name="T85" fmla="*/ 9 h 64"/>
                <a:gd name="T86" fmla="*/ 28 w 56"/>
                <a:gd name="T87" fmla="*/ 9 h 64"/>
                <a:gd name="T88" fmla="*/ 20 w 56"/>
                <a:gd name="T89" fmla="*/ 9 h 64"/>
                <a:gd name="T90" fmla="*/ 14 w 56"/>
                <a:gd name="T91" fmla="*/ 13 h 64"/>
                <a:gd name="T92" fmla="*/ 12 w 56"/>
                <a:gd name="T93" fmla="*/ 19 h 64"/>
                <a:gd name="T94" fmla="*/ 10 w 56"/>
                <a:gd name="T95" fmla="*/ 26 h 64"/>
                <a:gd name="T96" fmla="*/ 8 w 56"/>
                <a:gd name="T97" fmla="*/ 32 h 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6"/>
                <a:gd name="T148" fmla="*/ 0 h 64"/>
                <a:gd name="T149" fmla="*/ 56 w 56"/>
                <a:gd name="T150" fmla="*/ 64 h 6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6" h="64">
                  <a:moveTo>
                    <a:pt x="0" y="32"/>
                  </a:moveTo>
                  <a:lnTo>
                    <a:pt x="2" y="24"/>
                  </a:lnTo>
                  <a:lnTo>
                    <a:pt x="4" y="15"/>
                  </a:lnTo>
                  <a:lnTo>
                    <a:pt x="8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8" y="0"/>
                  </a:lnTo>
                  <a:lnTo>
                    <a:pt x="36" y="2"/>
                  </a:lnTo>
                  <a:lnTo>
                    <a:pt x="42" y="5"/>
                  </a:lnTo>
                  <a:lnTo>
                    <a:pt x="48" y="9"/>
                  </a:lnTo>
                  <a:lnTo>
                    <a:pt x="52" y="15"/>
                  </a:lnTo>
                  <a:lnTo>
                    <a:pt x="54" y="24"/>
                  </a:lnTo>
                  <a:lnTo>
                    <a:pt x="56" y="32"/>
                  </a:lnTo>
                  <a:lnTo>
                    <a:pt x="54" y="41"/>
                  </a:lnTo>
                  <a:lnTo>
                    <a:pt x="52" y="49"/>
                  </a:lnTo>
                  <a:lnTo>
                    <a:pt x="48" y="56"/>
                  </a:lnTo>
                  <a:lnTo>
                    <a:pt x="42" y="60"/>
                  </a:lnTo>
                  <a:lnTo>
                    <a:pt x="36" y="62"/>
                  </a:lnTo>
                  <a:lnTo>
                    <a:pt x="28" y="64"/>
                  </a:lnTo>
                  <a:lnTo>
                    <a:pt x="20" y="62"/>
                  </a:lnTo>
                  <a:lnTo>
                    <a:pt x="14" y="60"/>
                  </a:lnTo>
                  <a:lnTo>
                    <a:pt x="8" y="56"/>
                  </a:lnTo>
                  <a:lnTo>
                    <a:pt x="4" y="49"/>
                  </a:lnTo>
                  <a:lnTo>
                    <a:pt x="2" y="41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10" y="41"/>
                  </a:lnTo>
                  <a:lnTo>
                    <a:pt x="10" y="45"/>
                  </a:lnTo>
                  <a:lnTo>
                    <a:pt x="14" y="51"/>
                  </a:lnTo>
                  <a:lnTo>
                    <a:pt x="18" y="54"/>
                  </a:lnTo>
                  <a:lnTo>
                    <a:pt x="22" y="56"/>
                  </a:lnTo>
                  <a:lnTo>
                    <a:pt x="28" y="56"/>
                  </a:lnTo>
                  <a:lnTo>
                    <a:pt x="34" y="56"/>
                  </a:lnTo>
                  <a:lnTo>
                    <a:pt x="38" y="54"/>
                  </a:lnTo>
                  <a:lnTo>
                    <a:pt x="42" y="51"/>
                  </a:lnTo>
                  <a:lnTo>
                    <a:pt x="46" y="45"/>
                  </a:lnTo>
                  <a:lnTo>
                    <a:pt x="48" y="39"/>
                  </a:lnTo>
                  <a:lnTo>
                    <a:pt x="48" y="32"/>
                  </a:lnTo>
                  <a:lnTo>
                    <a:pt x="48" y="26"/>
                  </a:lnTo>
                  <a:lnTo>
                    <a:pt x="46" y="19"/>
                  </a:lnTo>
                  <a:lnTo>
                    <a:pt x="42" y="15"/>
                  </a:lnTo>
                  <a:lnTo>
                    <a:pt x="38" y="11"/>
                  </a:lnTo>
                  <a:lnTo>
                    <a:pt x="34" y="9"/>
                  </a:lnTo>
                  <a:lnTo>
                    <a:pt x="28" y="9"/>
                  </a:lnTo>
                  <a:lnTo>
                    <a:pt x="20" y="9"/>
                  </a:lnTo>
                  <a:lnTo>
                    <a:pt x="14" y="13"/>
                  </a:lnTo>
                  <a:lnTo>
                    <a:pt x="12" y="19"/>
                  </a:lnTo>
                  <a:lnTo>
                    <a:pt x="10" y="2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55693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517" y="1991806"/>
            <a:ext cx="2686643" cy="2252974"/>
          </a:xfrm>
          <a:prstGeom prst="rect">
            <a:avLst/>
          </a:prstGeom>
        </p:spPr>
      </p:pic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Bayesian Belief Networks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86780" y="1118468"/>
            <a:ext cx="9423995" cy="3124200"/>
          </a:xfrm>
        </p:spPr>
        <p:txBody>
          <a:bodyPr/>
          <a:lstStyle/>
          <a:p>
            <a:r>
              <a:rPr lang="en-US" altLang="en-US" b="1" dirty="0"/>
              <a:t>Bayesian belief network</a:t>
            </a:r>
            <a:r>
              <a:rPr lang="en-US" altLang="en-US" dirty="0"/>
              <a:t> </a:t>
            </a:r>
            <a:r>
              <a:rPr lang="en-US" altLang="en-US" dirty="0" smtClean="0"/>
              <a:t>(or </a:t>
            </a:r>
            <a:r>
              <a:rPr lang="en-US" altLang="en-US" b="1" dirty="0" smtClean="0"/>
              <a:t>Bayesian </a:t>
            </a:r>
            <a:r>
              <a:rPr lang="en-US" altLang="en-US" b="1" dirty="0"/>
              <a:t>network</a:t>
            </a:r>
            <a:r>
              <a:rPr lang="en-US" altLang="en-US" dirty="0"/>
              <a:t>, </a:t>
            </a:r>
            <a:r>
              <a:rPr lang="en-US" altLang="en-US" b="1" dirty="0"/>
              <a:t>probabilistic network</a:t>
            </a:r>
            <a:r>
              <a:rPr lang="en-US" altLang="en-US" dirty="0"/>
              <a:t>): 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allows </a:t>
            </a:r>
            <a:r>
              <a:rPr lang="en-US" altLang="en-US" i="1" dirty="0"/>
              <a:t>class conditional independencies</a:t>
            </a:r>
            <a:r>
              <a:rPr lang="en-US" altLang="en-US" dirty="0"/>
              <a:t> between </a:t>
            </a:r>
            <a:r>
              <a:rPr lang="en-US" altLang="en-US" i="1" dirty="0"/>
              <a:t>subsets</a:t>
            </a:r>
            <a:r>
              <a:rPr lang="en-US" altLang="en-US" dirty="0"/>
              <a:t> of variables</a:t>
            </a:r>
          </a:p>
          <a:p>
            <a:r>
              <a:rPr lang="en-US" altLang="en-US" dirty="0"/>
              <a:t>Two components: 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A </a:t>
            </a:r>
            <a:r>
              <a:rPr lang="en-US" altLang="en-US" i="1" dirty="0"/>
              <a:t>directed acyclic graph </a:t>
            </a:r>
            <a:r>
              <a:rPr lang="en-US" altLang="en-US" dirty="0"/>
              <a:t>(called a structure)  </a:t>
            </a:r>
          </a:p>
          <a:p>
            <a:pPr lvl="1"/>
            <a:r>
              <a:rPr lang="en-US" altLang="en-US" dirty="0" smtClean="0"/>
              <a:t>A </a:t>
            </a:r>
            <a:r>
              <a:rPr lang="en-US" altLang="en-US" dirty="0"/>
              <a:t>set of </a:t>
            </a:r>
            <a:r>
              <a:rPr lang="en-US" altLang="en-US" i="1" dirty="0"/>
              <a:t>conditional probability tables </a:t>
            </a:r>
            <a:r>
              <a:rPr lang="en-US" altLang="en-US" dirty="0"/>
              <a:t>(CPTs</a:t>
            </a:r>
            <a:r>
              <a:rPr lang="en-US" altLang="en-US" dirty="0" smtClean="0"/>
              <a:t>)</a:t>
            </a:r>
            <a:endParaRPr lang="en-US" altLang="en-US" dirty="0"/>
          </a:p>
        </p:txBody>
      </p:sp>
      <p:sp>
        <p:nvSpPr>
          <p:cNvPr id="6151" name="Text Box 13"/>
          <p:cNvSpPr txBox="1">
            <a:spLocks noChangeArrowheads="1"/>
          </p:cNvSpPr>
          <p:nvPr/>
        </p:nvSpPr>
        <p:spPr bwMode="auto">
          <a:xfrm>
            <a:off x="7875732" y="4495800"/>
            <a:ext cx="4001489" cy="2246769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000" dirty="0" smtClean="0">
                <a:latin typeface="+mn-lt"/>
              </a:rPr>
              <a:t>Nodes</a:t>
            </a:r>
            <a:r>
              <a:rPr lang="en-US" altLang="en-US" sz="2000" dirty="0">
                <a:latin typeface="+mn-lt"/>
              </a:rPr>
              <a:t>: random variables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000" dirty="0" smtClean="0">
                <a:latin typeface="+mn-lt"/>
              </a:rPr>
              <a:t>Links</a:t>
            </a:r>
            <a:r>
              <a:rPr lang="en-US" altLang="en-US" sz="2000" dirty="0">
                <a:latin typeface="+mn-lt"/>
              </a:rPr>
              <a:t>: dependency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000" dirty="0" smtClean="0">
                <a:latin typeface="+mn-lt"/>
              </a:rPr>
              <a:t>X </a:t>
            </a:r>
            <a:r>
              <a:rPr lang="en-US" altLang="en-US" sz="2000" dirty="0">
                <a:latin typeface="+mn-lt"/>
              </a:rPr>
              <a:t>and Y are the parents of Z, and Y is the parent of P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000" dirty="0" smtClean="0">
                <a:latin typeface="+mn-lt"/>
              </a:rPr>
              <a:t>No </a:t>
            </a:r>
            <a:r>
              <a:rPr lang="en-US" altLang="en-US" sz="2000" dirty="0">
                <a:latin typeface="+mn-lt"/>
              </a:rPr>
              <a:t>dependency between Z and P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000" dirty="0" smtClean="0">
                <a:latin typeface="+mn-lt"/>
              </a:rPr>
              <a:t>Has </a:t>
            </a:r>
            <a:r>
              <a:rPr lang="en-US" altLang="en-US" sz="2000" dirty="0">
                <a:latin typeface="+mn-lt"/>
              </a:rPr>
              <a:t>no loops/cycles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643255" y="4102858"/>
            <a:ext cx="4946075" cy="277823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A (</a:t>
            </a:r>
            <a:r>
              <a:rPr lang="en-US" altLang="en-US" i="1" dirty="0" smtClean="0"/>
              <a:t>directed acyclic</a:t>
            </a:r>
            <a:r>
              <a:rPr lang="en-US" altLang="en-US" dirty="0" smtClean="0"/>
              <a:t>) graphical model of </a:t>
            </a:r>
            <a:r>
              <a:rPr lang="en-US" altLang="en-US" i="1" dirty="0" smtClean="0"/>
              <a:t>causal influence</a:t>
            </a:r>
            <a:r>
              <a:rPr lang="en-US" altLang="en-US" dirty="0" smtClean="0"/>
              <a:t> relationships</a:t>
            </a:r>
          </a:p>
          <a:p>
            <a:pPr lvl="1"/>
            <a:r>
              <a:rPr lang="en-US" altLang="en-US" dirty="0" smtClean="0"/>
              <a:t>Represents </a:t>
            </a:r>
            <a:r>
              <a:rPr lang="en-US" altLang="en-US" u="sng" dirty="0" smtClean="0"/>
              <a:t>dependency</a:t>
            </a:r>
            <a:r>
              <a:rPr lang="en-US" altLang="en-US" dirty="0" smtClean="0"/>
              <a:t> among the variables </a:t>
            </a:r>
          </a:p>
          <a:p>
            <a:pPr lvl="1"/>
            <a:r>
              <a:rPr lang="en-US" altLang="en-US" dirty="0" smtClean="0"/>
              <a:t>Gives a specification of joint probability distribution </a:t>
            </a:r>
            <a:endParaRPr lang="en-US" alt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598268" y="4550499"/>
            <a:ext cx="2133600" cy="1905000"/>
            <a:chOff x="2286000" y="4495800"/>
            <a:chExt cx="2133600" cy="190500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2286000" y="4953000"/>
              <a:ext cx="457200" cy="457200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/>
                <a:t>X</a:t>
              </a:r>
            </a:p>
          </p:txBody>
        </p:sp>
        <p:grpSp>
          <p:nvGrpSpPr>
            <p:cNvPr id="6150" name="Group 14"/>
            <p:cNvGrpSpPr>
              <a:grpSpLocks/>
            </p:cNvGrpSpPr>
            <p:nvPr/>
          </p:nvGrpSpPr>
          <p:grpSpPr bwMode="auto">
            <a:xfrm>
              <a:off x="2514600" y="4495800"/>
              <a:ext cx="1905000" cy="1905000"/>
              <a:chOff x="1344" y="2400"/>
              <a:chExt cx="1200" cy="1200"/>
            </a:xfrm>
          </p:grpSpPr>
          <p:sp>
            <p:nvSpPr>
              <p:cNvPr id="6152" name="AutoShape 5"/>
              <p:cNvSpPr>
                <a:spLocks noChangeArrowheads="1"/>
              </p:cNvSpPr>
              <p:nvPr/>
            </p:nvSpPr>
            <p:spPr bwMode="auto">
              <a:xfrm>
                <a:off x="2064" y="2640"/>
                <a:ext cx="288" cy="288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 b="1" dirty="0"/>
                  <a:t>Y</a:t>
                </a:r>
              </a:p>
            </p:txBody>
          </p:sp>
          <p:sp>
            <p:nvSpPr>
              <p:cNvPr id="6153" name="AutoShape 6"/>
              <p:cNvSpPr>
                <a:spLocks noChangeArrowheads="1"/>
              </p:cNvSpPr>
              <p:nvPr/>
            </p:nvSpPr>
            <p:spPr bwMode="auto">
              <a:xfrm>
                <a:off x="1584" y="3168"/>
                <a:ext cx="288" cy="288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 b="1"/>
                  <a:t>Z</a:t>
                </a:r>
              </a:p>
            </p:txBody>
          </p:sp>
          <p:sp>
            <p:nvSpPr>
              <p:cNvPr id="6154" name="Line 7"/>
              <p:cNvSpPr>
                <a:spLocks noChangeShapeType="1"/>
              </p:cNvSpPr>
              <p:nvPr/>
            </p:nvSpPr>
            <p:spPr bwMode="auto">
              <a:xfrm>
                <a:off x="1440" y="2928"/>
                <a:ext cx="19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155" name="Line 8"/>
              <p:cNvSpPr>
                <a:spLocks noChangeShapeType="1"/>
              </p:cNvSpPr>
              <p:nvPr/>
            </p:nvSpPr>
            <p:spPr bwMode="auto">
              <a:xfrm flipH="1">
                <a:off x="1776" y="2880"/>
                <a:ext cx="336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156" name="AutoShape 9"/>
              <p:cNvSpPr>
                <a:spLocks noChangeArrowheads="1"/>
              </p:cNvSpPr>
              <p:nvPr/>
            </p:nvSpPr>
            <p:spPr bwMode="auto">
              <a:xfrm>
                <a:off x="2256" y="3312"/>
                <a:ext cx="288" cy="288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 b="1"/>
                  <a:t>P</a:t>
                </a:r>
              </a:p>
            </p:txBody>
          </p:sp>
          <p:sp>
            <p:nvSpPr>
              <p:cNvPr id="6157" name="Line 10"/>
              <p:cNvSpPr>
                <a:spLocks noChangeShapeType="1"/>
              </p:cNvSpPr>
              <p:nvPr/>
            </p:nvSpPr>
            <p:spPr bwMode="auto">
              <a:xfrm>
                <a:off x="2256" y="2928"/>
                <a:ext cx="9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158" name="Line 11"/>
              <p:cNvSpPr>
                <a:spLocks noChangeShapeType="1"/>
              </p:cNvSpPr>
              <p:nvPr/>
            </p:nvSpPr>
            <p:spPr bwMode="auto">
              <a:xfrm>
                <a:off x="1344" y="240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6159" name="Line 12"/>
              <p:cNvSpPr>
                <a:spLocks noChangeShapeType="1"/>
              </p:cNvSpPr>
              <p:nvPr/>
            </p:nvSpPr>
            <p:spPr bwMode="auto">
              <a:xfrm>
                <a:off x="2112" y="2400"/>
                <a:ext cx="48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135" y="3371181"/>
            <a:ext cx="3655065" cy="934119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16200000">
            <a:off x="7507022" y="2070178"/>
            <a:ext cx="351500" cy="119720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0875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title" sz="quarter"/>
          </p:nvPr>
        </p:nvSpPr>
        <p:spPr>
          <a:xfrm>
            <a:off x="-101600" y="274638"/>
            <a:ext cx="12395200" cy="7921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Pattern-Based Classification on Graphs</a:t>
            </a:r>
          </a:p>
        </p:txBody>
      </p:sp>
      <p:sp>
        <p:nvSpPr>
          <p:cNvPr id="31748" name="Text Box 8"/>
          <p:cNvSpPr txBox="1">
            <a:spLocks noChangeArrowheads="1"/>
          </p:cNvSpPr>
          <p:nvPr/>
        </p:nvSpPr>
        <p:spPr bwMode="auto">
          <a:xfrm>
            <a:off x="3048000" y="4830764"/>
            <a:ext cx="1117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200" b="1">
                <a:solidFill>
                  <a:srgbClr val="FF0000"/>
                </a:solidFill>
                <a:latin typeface="Arial" pitchFamily="34" charset="0"/>
                <a:ea typeface="SimSun" pitchFamily="2" charset="-122"/>
              </a:rPr>
              <a:t>Inactive</a:t>
            </a:r>
          </a:p>
        </p:txBody>
      </p:sp>
      <p:sp>
        <p:nvSpPr>
          <p:cNvPr id="31749" name="Text Box 9"/>
          <p:cNvSpPr txBox="1">
            <a:spLocks noChangeArrowheads="1"/>
          </p:cNvSpPr>
          <p:nvPr/>
        </p:nvSpPr>
        <p:spPr bwMode="auto">
          <a:xfrm>
            <a:off x="3149600" y="3382964"/>
            <a:ext cx="1016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400" b="1" dirty="0">
                <a:solidFill>
                  <a:srgbClr val="FF0000"/>
                </a:solidFill>
                <a:latin typeface="Calibri" pitchFamily="34" charset="0"/>
                <a:ea typeface="SimSun" pitchFamily="2" charset="-122"/>
              </a:rPr>
              <a:t>Active</a:t>
            </a:r>
          </a:p>
        </p:txBody>
      </p:sp>
      <p:sp>
        <p:nvSpPr>
          <p:cNvPr id="31750" name="AutoShape 36"/>
          <p:cNvSpPr>
            <a:spLocks noChangeAspect="1" noChangeArrowheads="1" noTextEdit="1"/>
          </p:cNvSpPr>
          <p:nvPr/>
        </p:nvSpPr>
        <p:spPr bwMode="auto">
          <a:xfrm>
            <a:off x="101600" y="5105401"/>
            <a:ext cx="4064000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1" name="AutoShape 58"/>
          <p:cNvSpPr>
            <a:spLocks noChangeArrowheads="1"/>
          </p:cNvSpPr>
          <p:nvPr/>
        </p:nvSpPr>
        <p:spPr bwMode="auto">
          <a:xfrm>
            <a:off x="4165600" y="3810000"/>
            <a:ext cx="1219200" cy="3048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31752" name="Text Box 59"/>
          <p:cNvSpPr txBox="1">
            <a:spLocks noChangeArrowheads="1"/>
          </p:cNvSpPr>
          <p:nvPr/>
        </p:nvSpPr>
        <p:spPr bwMode="auto">
          <a:xfrm>
            <a:off x="3962400" y="3429000"/>
            <a:ext cx="1524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b="1">
                <a:latin typeface="Arial" pitchFamily="34" charset="0"/>
                <a:ea typeface="SimSun" pitchFamily="2" charset="-122"/>
              </a:rPr>
              <a:t>Mining</a:t>
            </a:r>
          </a:p>
        </p:txBody>
      </p:sp>
      <p:sp>
        <p:nvSpPr>
          <p:cNvPr id="31771" name="AutoShape 78"/>
          <p:cNvSpPr>
            <a:spLocks noChangeArrowheads="1"/>
          </p:cNvSpPr>
          <p:nvPr/>
        </p:nvSpPr>
        <p:spPr bwMode="auto">
          <a:xfrm>
            <a:off x="7515225" y="3850482"/>
            <a:ext cx="1219200" cy="3048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31772" name="Text Box 79"/>
          <p:cNvSpPr txBox="1">
            <a:spLocks noChangeArrowheads="1"/>
          </p:cNvSpPr>
          <p:nvPr/>
        </p:nvSpPr>
        <p:spPr bwMode="auto">
          <a:xfrm>
            <a:off x="7261225" y="3429000"/>
            <a:ext cx="172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b="1" dirty="0">
                <a:latin typeface="Arial" pitchFamily="34" charset="0"/>
                <a:ea typeface="SimSun" pitchFamily="2" charset="-122"/>
              </a:rPr>
              <a:t>Transform</a:t>
            </a:r>
          </a:p>
        </p:txBody>
      </p:sp>
      <p:graphicFrame>
        <p:nvGraphicFramePr>
          <p:cNvPr id="342121" name="Group 105"/>
          <p:cNvGraphicFramePr>
            <a:graphicFrameLocks noGrp="1"/>
          </p:cNvGraphicFramePr>
          <p:nvPr>
            <p:ph sz="quarter" idx="2"/>
            <p:extLst/>
          </p:nvPr>
        </p:nvGraphicFramePr>
        <p:xfrm>
          <a:off x="8839200" y="3276600"/>
          <a:ext cx="2324100" cy="1463676"/>
        </p:xfrm>
        <a:graphic>
          <a:graphicData uri="http://schemas.openxmlformats.org/drawingml/2006/table">
            <a:tbl>
              <a:tblPr/>
              <a:tblGrid>
                <a:gridCol w="650748"/>
                <a:gridCol w="650748"/>
                <a:gridCol w="1022604"/>
              </a:tblGrid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g</a:t>
                      </a:r>
                      <a:r>
                        <a:rPr kumimoji="0" lang="en-US" altLang="zh-CN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F8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g</a:t>
                      </a:r>
                      <a:r>
                        <a:rPr kumimoji="0" lang="en-US" altLang="zh-CN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2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F8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Class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F8BC"/>
                    </a:solidFill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0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0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0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0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795" name="Text Box 102"/>
          <p:cNvSpPr txBox="1">
            <a:spLocks noChangeArrowheads="1"/>
          </p:cNvSpPr>
          <p:nvPr/>
        </p:nvSpPr>
        <p:spPr bwMode="auto">
          <a:xfrm>
            <a:off x="5422069" y="2438400"/>
            <a:ext cx="2235200" cy="369888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800" b="1" dirty="0">
                <a:latin typeface="Calibri" pitchFamily="34" charset="0"/>
                <a:ea typeface="SimSun" pitchFamily="2" charset="-122"/>
              </a:rPr>
              <a:t>Frequent subgraphs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88000" y="2895600"/>
            <a:ext cx="1846470" cy="2438400"/>
            <a:chOff x="5588000" y="2895600"/>
            <a:chExt cx="2336800" cy="2438400"/>
          </a:xfrm>
        </p:grpSpPr>
        <p:sp>
          <p:nvSpPr>
            <p:cNvPr id="31746" name="Rectangle 2"/>
            <p:cNvSpPr>
              <a:spLocks noChangeArrowheads="1"/>
            </p:cNvSpPr>
            <p:nvPr/>
          </p:nvSpPr>
          <p:spPr bwMode="auto">
            <a:xfrm>
              <a:off x="5588000" y="2895600"/>
              <a:ext cx="2235200" cy="838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753" name="AutoShape 60"/>
            <p:cNvSpPr>
              <a:spLocks noChangeAspect="1" noChangeArrowheads="1" noTextEdit="1"/>
            </p:cNvSpPr>
            <p:nvPr/>
          </p:nvSpPr>
          <p:spPr bwMode="auto">
            <a:xfrm>
              <a:off x="5791200" y="3168651"/>
              <a:ext cx="1727200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4" name="Freeform 61"/>
            <p:cNvSpPr>
              <a:spLocks noEditPoints="1"/>
            </p:cNvSpPr>
            <p:nvPr/>
          </p:nvSpPr>
          <p:spPr bwMode="auto">
            <a:xfrm>
              <a:off x="6618818" y="3124201"/>
              <a:ext cx="173567" cy="125413"/>
            </a:xfrm>
            <a:custGeom>
              <a:avLst/>
              <a:gdLst>
                <a:gd name="T0" fmla="*/ 0 w 82"/>
                <a:gd name="T1" fmla="*/ 2147483647 h 79"/>
                <a:gd name="T2" fmla="*/ 0 w 82"/>
                <a:gd name="T3" fmla="*/ 2147483647 h 79"/>
                <a:gd name="T4" fmla="*/ 2147483647 w 82"/>
                <a:gd name="T5" fmla="*/ 2147483647 h 79"/>
                <a:gd name="T6" fmla="*/ 2147483647 w 82"/>
                <a:gd name="T7" fmla="*/ 2147483647 h 79"/>
                <a:gd name="T8" fmla="*/ 2147483647 w 82"/>
                <a:gd name="T9" fmla="*/ 2147483647 h 79"/>
                <a:gd name="T10" fmla="*/ 2147483647 w 82"/>
                <a:gd name="T11" fmla="*/ 0 h 79"/>
                <a:gd name="T12" fmla="*/ 2147483647 w 82"/>
                <a:gd name="T13" fmla="*/ 0 h 79"/>
                <a:gd name="T14" fmla="*/ 2147483647 w 82"/>
                <a:gd name="T15" fmla="*/ 0 h 79"/>
                <a:gd name="T16" fmla="*/ 2147483647 w 82"/>
                <a:gd name="T17" fmla="*/ 2147483647 h 79"/>
                <a:gd name="T18" fmla="*/ 2147483647 w 82"/>
                <a:gd name="T19" fmla="*/ 2147483647 h 79"/>
                <a:gd name="T20" fmla="*/ 2147483647 w 82"/>
                <a:gd name="T21" fmla="*/ 2147483647 h 79"/>
                <a:gd name="T22" fmla="*/ 2147483647 w 82"/>
                <a:gd name="T23" fmla="*/ 2147483647 h 79"/>
                <a:gd name="T24" fmla="*/ 2147483647 w 82"/>
                <a:gd name="T25" fmla="*/ 2147483647 h 79"/>
                <a:gd name="T26" fmla="*/ 2147483647 w 82"/>
                <a:gd name="T27" fmla="*/ 2147483647 h 79"/>
                <a:gd name="T28" fmla="*/ 2147483647 w 82"/>
                <a:gd name="T29" fmla="*/ 2147483647 h 79"/>
                <a:gd name="T30" fmla="*/ 2147483647 w 82"/>
                <a:gd name="T31" fmla="*/ 2147483647 h 79"/>
                <a:gd name="T32" fmla="*/ 2147483647 w 82"/>
                <a:gd name="T33" fmla="*/ 2147483647 h 79"/>
                <a:gd name="T34" fmla="*/ 2147483647 w 82"/>
                <a:gd name="T35" fmla="*/ 2147483647 h 79"/>
                <a:gd name="T36" fmla="*/ 2147483647 w 82"/>
                <a:gd name="T37" fmla="*/ 2147483647 h 79"/>
                <a:gd name="T38" fmla="*/ 2147483647 w 82"/>
                <a:gd name="T39" fmla="*/ 2147483647 h 79"/>
                <a:gd name="T40" fmla="*/ 2147483647 w 82"/>
                <a:gd name="T41" fmla="*/ 2147483647 h 79"/>
                <a:gd name="T42" fmla="*/ 2147483647 w 82"/>
                <a:gd name="T43" fmla="*/ 2147483647 h 79"/>
                <a:gd name="T44" fmla="*/ 2147483647 w 82"/>
                <a:gd name="T45" fmla="*/ 2147483647 h 79"/>
                <a:gd name="T46" fmla="*/ 0 w 82"/>
                <a:gd name="T47" fmla="*/ 2147483647 h 79"/>
                <a:gd name="T48" fmla="*/ 0 w 82"/>
                <a:gd name="T49" fmla="*/ 2147483647 h 79"/>
                <a:gd name="T50" fmla="*/ 2147483647 w 82"/>
                <a:gd name="T51" fmla="*/ 2147483647 h 79"/>
                <a:gd name="T52" fmla="*/ 2147483647 w 82"/>
                <a:gd name="T53" fmla="*/ 2147483647 h 79"/>
                <a:gd name="T54" fmla="*/ 2147483647 w 82"/>
                <a:gd name="T55" fmla="*/ 2147483647 h 79"/>
                <a:gd name="T56" fmla="*/ 2147483647 w 82"/>
                <a:gd name="T57" fmla="*/ 2147483647 h 79"/>
                <a:gd name="T58" fmla="*/ 2147483647 w 82"/>
                <a:gd name="T59" fmla="*/ 2147483647 h 79"/>
                <a:gd name="T60" fmla="*/ 2147483647 w 82"/>
                <a:gd name="T61" fmla="*/ 2147483647 h 79"/>
                <a:gd name="T62" fmla="*/ 2147483647 w 82"/>
                <a:gd name="T63" fmla="*/ 2147483647 h 79"/>
                <a:gd name="T64" fmla="*/ 2147483647 w 82"/>
                <a:gd name="T65" fmla="*/ 2147483647 h 79"/>
                <a:gd name="T66" fmla="*/ 2147483647 w 82"/>
                <a:gd name="T67" fmla="*/ 2147483647 h 79"/>
                <a:gd name="T68" fmla="*/ 2147483647 w 82"/>
                <a:gd name="T69" fmla="*/ 2147483647 h 79"/>
                <a:gd name="T70" fmla="*/ 2147483647 w 82"/>
                <a:gd name="T71" fmla="*/ 2147483647 h 79"/>
                <a:gd name="T72" fmla="*/ 2147483647 w 82"/>
                <a:gd name="T73" fmla="*/ 2147483647 h 79"/>
                <a:gd name="T74" fmla="*/ 2147483647 w 82"/>
                <a:gd name="T75" fmla="*/ 2147483647 h 79"/>
                <a:gd name="T76" fmla="*/ 2147483647 w 82"/>
                <a:gd name="T77" fmla="*/ 2147483647 h 79"/>
                <a:gd name="T78" fmla="*/ 2147483647 w 82"/>
                <a:gd name="T79" fmla="*/ 2147483647 h 79"/>
                <a:gd name="T80" fmla="*/ 2147483647 w 82"/>
                <a:gd name="T81" fmla="*/ 2147483647 h 79"/>
                <a:gd name="T82" fmla="*/ 2147483647 w 82"/>
                <a:gd name="T83" fmla="*/ 2147483647 h 79"/>
                <a:gd name="T84" fmla="*/ 2147483647 w 82"/>
                <a:gd name="T85" fmla="*/ 2147483647 h 79"/>
                <a:gd name="T86" fmla="*/ 2147483647 w 82"/>
                <a:gd name="T87" fmla="*/ 2147483647 h 79"/>
                <a:gd name="T88" fmla="*/ 2147483647 w 82"/>
                <a:gd name="T89" fmla="*/ 2147483647 h 79"/>
                <a:gd name="T90" fmla="*/ 2147483647 w 82"/>
                <a:gd name="T91" fmla="*/ 2147483647 h 79"/>
                <a:gd name="T92" fmla="*/ 2147483647 w 82"/>
                <a:gd name="T93" fmla="*/ 2147483647 h 79"/>
                <a:gd name="T94" fmla="*/ 2147483647 w 82"/>
                <a:gd name="T95" fmla="*/ 2147483647 h 79"/>
                <a:gd name="T96" fmla="*/ 2147483647 w 82"/>
                <a:gd name="T97" fmla="*/ 2147483647 h 7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2"/>
                <a:gd name="T148" fmla="*/ 0 h 79"/>
                <a:gd name="T149" fmla="*/ 82 w 82"/>
                <a:gd name="T150" fmla="*/ 79 h 7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2" h="79">
                  <a:moveTo>
                    <a:pt x="0" y="41"/>
                  </a:moveTo>
                  <a:lnTo>
                    <a:pt x="0" y="27"/>
                  </a:lnTo>
                  <a:lnTo>
                    <a:pt x="6" y="19"/>
                  </a:lnTo>
                  <a:lnTo>
                    <a:pt x="12" y="11"/>
                  </a:lnTo>
                  <a:lnTo>
                    <a:pt x="18" y="3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51" y="0"/>
                  </a:lnTo>
                  <a:lnTo>
                    <a:pt x="64" y="5"/>
                  </a:lnTo>
                  <a:lnTo>
                    <a:pt x="70" y="11"/>
                  </a:lnTo>
                  <a:lnTo>
                    <a:pt x="76" y="19"/>
                  </a:lnTo>
                  <a:lnTo>
                    <a:pt x="82" y="27"/>
                  </a:lnTo>
                  <a:lnTo>
                    <a:pt x="82" y="38"/>
                  </a:lnTo>
                  <a:lnTo>
                    <a:pt x="82" y="52"/>
                  </a:lnTo>
                  <a:lnTo>
                    <a:pt x="76" y="60"/>
                  </a:lnTo>
                  <a:lnTo>
                    <a:pt x="70" y="68"/>
                  </a:lnTo>
                  <a:lnTo>
                    <a:pt x="61" y="74"/>
                  </a:lnTo>
                  <a:lnTo>
                    <a:pt x="51" y="79"/>
                  </a:lnTo>
                  <a:lnTo>
                    <a:pt x="39" y="79"/>
                  </a:lnTo>
                  <a:lnTo>
                    <a:pt x="30" y="79"/>
                  </a:lnTo>
                  <a:lnTo>
                    <a:pt x="18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49"/>
                  </a:lnTo>
                  <a:lnTo>
                    <a:pt x="0" y="41"/>
                  </a:lnTo>
                  <a:close/>
                  <a:moveTo>
                    <a:pt x="12" y="41"/>
                  </a:moveTo>
                  <a:lnTo>
                    <a:pt x="12" y="49"/>
                  </a:lnTo>
                  <a:lnTo>
                    <a:pt x="15" y="57"/>
                  </a:lnTo>
                  <a:lnTo>
                    <a:pt x="18" y="63"/>
                  </a:lnTo>
                  <a:lnTo>
                    <a:pt x="24" y="68"/>
                  </a:lnTo>
                  <a:lnTo>
                    <a:pt x="33" y="71"/>
                  </a:lnTo>
                  <a:lnTo>
                    <a:pt x="39" y="71"/>
                  </a:lnTo>
                  <a:lnTo>
                    <a:pt x="48" y="71"/>
                  </a:lnTo>
                  <a:lnTo>
                    <a:pt x="54" y="68"/>
                  </a:lnTo>
                  <a:lnTo>
                    <a:pt x="61" y="63"/>
                  </a:lnTo>
                  <a:lnTo>
                    <a:pt x="67" y="57"/>
                  </a:lnTo>
                  <a:lnTo>
                    <a:pt x="70" y="49"/>
                  </a:lnTo>
                  <a:lnTo>
                    <a:pt x="70" y="38"/>
                  </a:lnTo>
                  <a:lnTo>
                    <a:pt x="70" y="30"/>
                  </a:lnTo>
                  <a:lnTo>
                    <a:pt x="67" y="22"/>
                  </a:lnTo>
                  <a:lnTo>
                    <a:pt x="64" y="16"/>
                  </a:lnTo>
                  <a:lnTo>
                    <a:pt x="57" y="11"/>
                  </a:lnTo>
                  <a:lnTo>
                    <a:pt x="48" y="8"/>
                  </a:lnTo>
                  <a:lnTo>
                    <a:pt x="39" y="8"/>
                  </a:lnTo>
                  <a:lnTo>
                    <a:pt x="30" y="11"/>
                  </a:lnTo>
                  <a:lnTo>
                    <a:pt x="21" y="16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4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5" name="Freeform 62"/>
            <p:cNvSpPr>
              <a:spLocks/>
            </p:cNvSpPr>
            <p:nvPr/>
          </p:nvSpPr>
          <p:spPr bwMode="auto">
            <a:xfrm>
              <a:off x="6807200" y="3205164"/>
              <a:ext cx="696384" cy="300037"/>
            </a:xfrm>
            <a:custGeom>
              <a:avLst/>
              <a:gdLst>
                <a:gd name="T0" fmla="*/ 0 w 329"/>
                <a:gd name="T1" fmla="*/ 2147483647 h 189"/>
                <a:gd name="T2" fmla="*/ 0 w 329"/>
                <a:gd name="T3" fmla="*/ 2147483647 h 189"/>
                <a:gd name="T4" fmla="*/ 0 w 329"/>
                <a:gd name="T5" fmla="*/ 0 h 189"/>
                <a:gd name="T6" fmla="*/ 2147483647 w 329"/>
                <a:gd name="T7" fmla="*/ 2147483647 h 189"/>
                <a:gd name="T8" fmla="*/ 2147483647 w 329"/>
                <a:gd name="T9" fmla="*/ 2147483647 h 189"/>
                <a:gd name="T10" fmla="*/ 0 w 329"/>
                <a:gd name="T11" fmla="*/ 2147483647 h 1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9"/>
                <a:gd name="T19" fmla="*/ 0 h 189"/>
                <a:gd name="T20" fmla="*/ 329 w 329"/>
                <a:gd name="T21" fmla="*/ 189 h 18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9" h="189">
                  <a:moveTo>
                    <a:pt x="0" y="14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329" y="181"/>
                  </a:lnTo>
                  <a:lnTo>
                    <a:pt x="323" y="189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6" name="Freeform 63"/>
            <p:cNvSpPr>
              <a:spLocks/>
            </p:cNvSpPr>
            <p:nvPr/>
          </p:nvSpPr>
          <p:spPr bwMode="auto">
            <a:xfrm>
              <a:off x="5979584" y="3200400"/>
              <a:ext cx="592667" cy="287338"/>
            </a:xfrm>
            <a:custGeom>
              <a:avLst/>
              <a:gdLst>
                <a:gd name="T0" fmla="*/ 2147483647 w 280"/>
                <a:gd name="T1" fmla="*/ 0 h 181"/>
                <a:gd name="T2" fmla="*/ 2147483647 w 280"/>
                <a:gd name="T3" fmla="*/ 2147483647 h 181"/>
                <a:gd name="T4" fmla="*/ 2147483647 w 280"/>
                <a:gd name="T5" fmla="*/ 2147483647 h 181"/>
                <a:gd name="T6" fmla="*/ 2147483647 w 280"/>
                <a:gd name="T7" fmla="*/ 2147483647 h 181"/>
                <a:gd name="T8" fmla="*/ 0 w 280"/>
                <a:gd name="T9" fmla="*/ 2147483647 h 181"/>
                <a:gd name="T10" fmla="*/ 2147483647 w 280"/>
                <a:gd name="T11" fmla="*/ 0 h 1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0"/>
                <a:gd name="T19" fmla="*/ 0 h 181"/>
                <a:gd name="T20" fmla="*/ 280 w 280"/>
                <a:gd name="T21" fmla="*/ 181 h 1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0" h="181">
                  <a:moveTo>
                    <a:pt x="280" y="0"/>
                  </a:moveTo>
                  <a:lnTo>
                    <a:pt x="280" y="9"/>
                  </a:lnTo>
                  <a:lnTo>
                    <a:pt x="280" y="14"/>
                  </a:lnTo>
                  <a:lnTo>
                    <a:pt x="6" y="181"/>
                  </a:lnTo>
                  <a:lnTo>
                    <a:pt x="0" y="17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7" name="Rectangle 64"/>
            <p:cNvSpPr>
              <a:spLocks noChangeArrowheads="1"/>
            </p:cNvSpPr>
            <p:nvPr/>
          </p:nvSpPr>
          <p:spPr bwMode="auto">
            <a:xfrm>
              <a:off x="5588000" y="3810000"/>
              <a:ext cx="2235200" cy="15240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758" name="Freeform 65"/>
            <p:cNvSpPr>
              <a:spLocks/>
            </p:cNvSpPr>
            <p:nvPr/>
          </p:nvSpPr>
          <p:spPr bwMode="auto">
            <a:xfrm>
              <a:off x="7198784" y="4662488"/>
              <a:ext cx="107949" cy="107950"/>
            </a:xfrm>
            <a:custGeom>
              <a:avLst/>
              <a:gdLst>
                <a:gd name="T0" fmla="*/ 0 w 51"/>
                <a:gd name="T1" fmla="*/ 2147483647 h 68"/>
                <a:gd name="T2" fmla="*/ 0 w 51"/>
                <a:gd name="T3" fmla="*/ 0 h 68"/>
                <a:gd name="T4" fmla="*/ 2147483647 w 51"/>
                <a:gd name="T5" fmla="*/ 0 h 68"/>
                <a:gd name="T6" fmla="*/ 2147483647 w 51"/>
                <a:gd name="T7" fmla="*/ 2147483647 h 68"/>
                <a:gd name="T8" fmla="*/ 2147483647 w 51"/>
                <a:gd name="T9" fmla="*/ 0 h 68"/>
                <a:gd name="T10" fmla="*/ 2147483647 w 51"/>
                <a:gd name="T11" fmla="*/ 0 h 68"/>
                <a:gd name="T12" fmla="*/ 2147483647 w 51"/>
                <a:gd name="T13" fmla="*/ 2147483647 h 68"/>
                <a:gd name="T14" fmla="*/ 2147483647 w 51"/>
                <a:gd name="T15" fmla="*/ 2147483647 h 68"/>
                <a:gd name="T16" fmla="*/ 2147483647 w 51"/>
                <a:gd name="T17" fmla="*/ 2147483647 h 68"/>
                <a:gd name="T18" fmla="*/ 2147483647 w 51"/>
                <a:gd name="T19" fmla="*/ 2147483647 h 68"/>
                <a:gd name="T20" fmla="*/ 0 w 51"/>
                <a:gd name="T21" fmla="*/ 2147483647 h 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1"/>
                <a:gd name="T34" fmla="*/ 0 h 68"/>
                <a:gd name="T35" fmla="*/ 51 w 51"/>
                <a:gd name="T36" fmla="*/ 68 h 6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1" h="68">
                  <a:moveTo>
                    <a:pt x="0" y="68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1" y="52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1" y="68"/>
                  </a:lnTo>
                  <a:lnTo>
                    <a:pt x="41" y="68"/>
                  </a:lnTo>
                  <a:lnTo>
                    <a:pt x="7" y="17"/>
                  </a:lnTo>
                  <a:lnTo>
                    <a:pt x="7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9" name="Freeform 66"/>
            <p:cNvSpPr>
              <a:spLocks noEditPoints="1"/>
            </p:cNvSpPr>
            <p:nvPr/>
          </p:nvSpPr>
          <p:spPr bwMode="auto">
            <a:xfrm>
              <a:off x="7183968" y="3887788"/>
              <a:ext cx="131233" cy="107950"/>
            </a:xfrm>
            <a:custGeom>
              <a:avLst/>
              <a:gdLst>
                <a:gd name="T0" fmla="*/ 0 w 62"/>
                <a:gd name="T1" fmla="*/ 2147483647 h 68"/>
                <a:gd name="T2" fmla="*/ 2147483647 w 62"/>
                <a:gd name="T3" fmla="*/ 2147483647 h 68"/>
                <a:gd name="T4" fmla="*/ 2147483647 w 62"/>
                <a:gd name="T5" fmla="*/ 2147483647 h 68"/>
                <a:gd name="T6" fmla="*/ 2147483647 w 62"/>
                <a:gd name="T7" fmla="*/ 2147483647 h 68"/>
                <a:gd name="T8" fmla="*/ 2147483647 w 62"/>
                <a:gd name="T9" fmla="*/ 2147483647 h 68"/>
                <a:gd name="T10" fmla="*/ 2147483647 w 62"/>
                <a:gd name="T11" fmla="*/ 0 h 68"/>
                <a:gd name="T12" fmla="*/ 2147483647 w 62"/>
                <a:gd name="T13" fmla="*/ 0 h 68"/>
                <a:gd name="T14" fmla="*/ 2147483647 w 62"/>
                <a:gd name="T15" fmla="*/ 0 h 68"/>
                <a:gd name="T16" fmla="*/ 2147483647 w 62"/>
                <a:gd name="T17" fmla="*/ 2147483647 h 68"/>
                <a:gd name="T18" fmla="*/ 2147483647 w 62"/>
                <a:gd name="T19" fmla="*/ 2147483647 h 68"/>
                <a:gd name="T20" fmla="*/ 2147483647 w 62"/>
                <a:gd name="T21" fmla="*/ 2147483647 h 68"/>
                <a:gd name="T22" fmla="*/ 2147483647 w 62"/>
                <a:gd name="T23" fmla="*/ 2147483647 h 68"/>
                <a:gd name="T24" fmla="*/ 2147483647 w 62"/>
                <a:gd name="T25" fmla="*/ 2147483647 h 68"/>
                <a:gd name="T26" fmla="*/ 2147483647 w 62"/>
                <a:gd name="T27" fmla="*/ 2147483647 h 68"/>
                <a:gd name="T28" fmla="*/ 2147483647 w 62"/>
                <a:gd name="T29" fmla="*/ 2147483647 h 68"/>
                <a:gd name="T30" fmla="*/ 2147483647 w 62"/>
                <a:gd name="T31" fmla="*/ 2147483647 h 68"/>
                <a:gd name="T32" fmla="*/ 2147483647 w 62"/>
                <a:gd name="T33" fmla="*/ 2147483647 h 68"/>
                <a:gd name="T34" fmla="*/ 2147483647 w 62"/>
                <a:gd name="T35" fmla="*/ 2147483647 h 68"/>
                <a:gd name="T36" fmla="*/ 2147483647 w 62"/>
                <a:gd name="T37" fmla="*/ 2147483647 h 68"/>
                <a:gd name="T38" fmla="*/ 2147483647 w 62"/>
                <a:gd name="T39" fmla="*/ 2147483647 h 68"/>
                <a:gd name="T40" fmla="*/ 2147483647 w 62"/>
                <a:gd name="T41" fmla="*/ 2147483647 h 68"/>
                <a:gd name="T42" fmla="*/ 2147483647 w 62"/>
                <a:gd name="T43" fmla="*/ 2147483647 h 68"/>
                <a:gd name="T44" fmla="*/ 2147483647 w 62"/>
                <a:gd name="T45" fmla="*/ 2147483647 h 68"/>
                <a:gd name="T46" fmla="*/ 2147483647 w 62"/>
                <a:gd name="T47" fmla="*/ 2147483647 h 68"/>
                <a:gd name="T48" fmla="*/ 0 w 62"/>
                <a:gd name="T49" fmla="*/ 2147483647 h 68"/>
                <a:gd name="T50" fmla="*/ 2147483647 w 62"/>
                <a:gd name="T51" fmla="*/ 2147483647 h 68"/>
                <a:gd name="T52" fmla="*/ 2147483647 w 62"/>
                <a:gd name="T53" fmla="*/ 2147483647 h 68"/>
                <a:gd name="T54" fmla="*/ 2147483647 w 62"/>
                <a:gd name="T55" fmla="*/ 2147483647 h 68"/>
                <a:gd name="T56" fmla="*/ 2147483647 w 62"/>
                <a:gd name="T57" fmla="*/ 2147483647 h 68"/>
                <a:gd name="T58" fmla="*/ 2147483647 w 62"/>
                <a:gd name="T59" fmla="*/ 2147483647 h 68"/>
                <a:gd name="T60" fmla="*/ 2147483647 w 62"/>
                <a:gd name="T61" fmla="*/ 2147483647 h 68"/>
                <a:gd name="T62" fmla="*/ 2147483647 w 62"/>
                <a:gd name="T63" fmla="*/ 2147483647 h 68"/>
                <a:gd name="T64" fmla="*/ 2147483647 w 62"/>
                <a:gd name="T65" fmla="*/ 2147483647 h 68"/>
                <a:gd name="T66" fmla="*/ 2147483647 w 62"/>
                <a:gd name="T67" fmla="*/ 2147483647 h 68"/>
                <a:gd name="T68" fmla="*/ 2147483647 w 62"/>
                <a:gd name="T69" fmla="*/ 2147483647 h 68"/>
                <a:gd name="T70" fmla="*/ 2147483647 w 62"/>
                <a:gd name="T71" fmla="*/ 2147483647 h 68"/>
                <a:gd name="T72" fmla="*/ 2147483647 w 62"/>
                <a:gd name="T73" fmla="*/ 2147483647 h 68"/>
                <a:gd name="T74" fmla="*/ 2147483647 w 62"/>
                <a:gd name="T75" fmla="*/ 2147483647 h 68"/>
                <a:gd name="T76" fmla="*/ 2147483647 w 62"/>
                <a:gd name="T77" fmla="*/ 2147483647 h 68"/>
                <a:gd name="T78" fmla="*/ 2147483647 w 62"/>
                <a:gd name="T79" fmla="*/ 2147483647 h 68"/>
                <a:gd name="T80" fmla="*/ 2147483647 w 62"/>
                <a:gd name="T81" fmla="*/ 2147483647 h 68"/>
                <a:gd name="T82" fmla="*/ 2147483647 w 62"/>
                <a:gd name="T83" fmla="*/ 2147483647 h 68"/>
                <a:gd name="T84" fmla="*/ 2147483647 w 62"/>
                <a:gd name="T85" fmla="*/ 2147483647 h 68"/>
                <a:gd name="T86" fmla="*/ 2147483647 w 62"/>
                <a:gd name="T87" fmla="*/ 2147483647 h 68"/>
                <a:gd name="T88" fmla="*/ 2147483647 w 62"/>
                <a:gd name="T89" fmla="*/ 2147483647 h 68"/>
                <a:gd name="T90" fmla="*/ 2147483647 w 62"/>
                <a:gd name="T91" fmla="*/ 2147483647 h 68"/>
                <a:gd name="T92" fmla="*/ 2147483647 w 62"/>
                <a:gd name="T93" fmla="*/ 2147483647 h 68"/>
                <a:gd name="T94" fmla="*/ 2147483647 w 62"/>
                <a:gd name="T95" fmla="*/ 2147483647 h 68"/>
                <a:gd name="T96" fmla="*/ 2147483647 w 62"/>
                <a:gd name="T97" fmla="*/ 2147483647 h 6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2"/>
                <a:gd name="T148" fmla="*/ 0 h 68"/>
                <a:gd name="T149" fmla="*/ 62 w 62"/>
                <a:gd name="T150" fmla="*/ 68 h 6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2" h="68">
                  <a:moveTo>
                    <a:pt x="0" y="36"/>
                  </a:moveTo>
                  <a:lnTo>
                    <a:pt x="2" y="26"/>
                  </a:lnTo>
                  <a:lnTo>
                    <a:pt x="5" y="17"/>
                  </a:lnTo>
                  <a:lnTo>
                    <a:pt x="9" y="10"/>
                  </a:lnTo>
                  <a:lnTo>
                    <a:pt x="16" y="5"/>
                  </a:lnTo>
                  <a:lnTo>
                    <a:pt x="23" y="0"/>
                  </a:lnTo>
                  <a:lnTo>
                    <a:pt x="32" y="0"/>
                  </a:lnTo>
                  <a:lnTo>
                    <a:pt x="41" y="0"/>
                  </a:lnTo>
                  <a:lnTo>
                    <a:pt x="48" y="5"/>
                  </a:lnTo>
                  <a:lnTo>
                    <a:pt x="55" y="10"/>
                  </a:lnTo>
                  <a:lnTo>
                    <a:pt x="60" y="17"/>
                  </a:lnTo>
                  <a:lnTo>
                    <a:pt x="62" y="26"/>
                  </a:lnTo>
                  <a:lnTo>
                    <a:pt x="62" y="36"/>
                  </a:lnTo>
                  <a:lnTo>
                    <a:pt x="62" y="45"/>
                  </a:lnTo>
                  <a:lnTo>
                    <a:pt x="60" y="52"/>
                  </a:lnTo>
                  <a:lnTo>
                    <a:pt x="55" y="59"/>
                  </a:lnTo>
                  <a:lnTo>
                    <a:pt x="48" y="66"/>
                  </a:lnTo>
                  <a:lnTo>
                    <a:pt x="39" y="68"/>
                  </a:lnTo>
                  <a:lnTo>
                    <a:pt x="32" y="68"/>
                  </a:lnTo>
                  <a:lnTo>
                    <a:pt x="23" y="68"/>
                  </a:lnTo>
                  <a:lnTo>
                    <a:pt x="16" y="64"/>
                  </a:lnTo>
                  <a:lnTo>
                    <a:pt x="9" y="59"/>
                  </a:lnTo>
                  <a:lnTo>
                    <a:pt x="5" y="52"/>
                  </a:lnTo>
                  <a:lnTo>
                    <a:pt x="2" y="45"/>
                  </a:lnTo>
                  <a:lnTo>
                    <a:pt x="0" y="36"/>
                  </a:lnTo>
                  <a:close/>
                  <a:moveTo>
                    <a:pt x="9" y="36"/>
                  </a:moveTo>
                  <a:lnTo>
                    <a:pt x="9" y="43"/>
                  </a:lnTo>
                  <a:lnTo>
                    <a:pt x="12" y="50"/>
                  </a:lnTo>
                  <a:lnTo>
                    <a:pt x="16" y="54"/>
                  </a:lnTo>
                  <a:lnTo>
                    <a:pt x="21" y="59"/>
                  </a:lnTo>
                  <a:lnTo>
                    <a:pt x="25" y="61"/>
                  </a:lnTo>
                  <a:lnTo>
                    <a:pt x="32" y="61"/>
                  </a:lnTo>
                  <a:lnTo>
                    <a:pt x="37" y="61"/>
                  </a:lnTo>
                  <a:lnTo>
                    <a:pt x="44" y="59"/>
                  </a:lnTo>
                  <a:lnTo>
                    <a:pt x="48" y="54"/>
                  </a:lnTo>
                  <a:lnTo>
                    <a:pt x="51" y="50"/>
                  </a:lnTo>
                  <a:lnTo>
                    <a:pt x="53" y="43"/>
                  </a:lnTo>
                  <a:lnTo>
                    <a:pt x="55" y="36"/>
                  </a:lnTo>
                  <a:lnTo>
                    <a:pt x="53" y="26"/>
                  </a:lnTo>
                  <a:lnTo>
                    <a:pt x="51" y="21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0"/>
                  </a:lnTo>
                  <a:lnTo>
                    <a:pt x="32" y="7"/>
                  </a:lnTo>
                  <a:lnTo>
                    <a:pt x="23" y="10"/>
                  </a:lnTo>
                  <a:lnTo>
                    <a:pt x="16" y="14"/>
                  </a:lnTo>
                  <a:lnTo>
                    <a:pt x="12" y="19"/>
                  </a:lnTo>
                  <a:lnTo>
                    <a:pt x="9" y="26"/>
                  </a:ln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0" name="Freeform 67"/>
            <p:cNvSpPr>
              <a:spLocks/>
            </p:cNvSpPr>
            <p:nvPr/>
          </p:nvSpPr>
          <p:spPr bwMode="auto">
            <a:xfrm>
              <a:off x="6322485" y="4275138"/>
              <a:ext cx="105833" cy="107950"/>
            </a:xfrm>
            <a:custGeom>
              <a:avLst/>
              <a:gdLst>
                <a:gd name="T0" fmla="*/ 0 w 50"/>
                <a:gd name="T1" fmla="*/ 2147483647 h 68"/>
                <a:gd name="T2" fmla="*/ 0 w 50"/>
                <a:gd name="T3" fmla="*/ 0 h 68"/>
                <a:gd name="T4" fmla="*/ 2147483647 w 50"/>
                <a:gd name="T5" fmla="*/ 0 h 68"/>
                <a:gd name="T6" fmla="*/ 2147483647 w 50"/>
                <a:gd name="T7" fmla="*/ 2147483647 h 68"/>
                <a:gd name="T8" fmla="*/ 2147483647 w 50"/>
                <a:gd name="T9" fmla="*/ 0 h 68"/>
                <a:gd name="T10" fmla="*/ 2147483647 w 50"/>
                <a:gd name="T11" fmla="*/ 0 h 68"/>
                <a:gd name="T12" fmla="*/ 2147483647 w 50"/>
                <a:gd name="T13" fmla="*/ 2147483647 h 68"/>
                <a:gd name="T14" fmla="*/ 2147483647 w 50"/>
                <a:gd name="T15" fmla="*/ 2147483647 h 68"/>
                <a:gd name="T16" fmla="*/ 2147483647 w 50"/>
                <a:gd name="T17" fmla="*/ 2147483647 h 68"/>
                <a:gd name="T18" fmla="*/ 2147483647 w 50"/>
                <a:gd name="T19" fmla="*/ 2147483647 h 68"/>
                <a:gd name="T20" fmla="*/ 0 w 50"/>
                <a:gd name="T21" fmla="*/ 2147483647 h 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0"/>
                <a:gd name="T34" fmla="*/ 0 h 68"/>
                <a:gd name="T35" fmla="*/ 50 w 50"/>
                <a:gd name="T36" fmla="*/ 68 h 6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0" h="68">
                  <a:moveTo>
                    <a:pt x="0" y="68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1" y="52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0" y="68"/>
                  </a:lnTo>
                  <a:lnTo>
                    <a:pt x="41" y="68"/>
                  </a:lnTo>
                  <a:lnTo>
                    <a:pt x="6" y="17"/>
                  </a:lnTo>
                  <a:lnTo>
                    <a:pt x="6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1" name="Freeform 68"/>
            <p:cNvSpPr>
              <a:spLocks/>
            </p:cNvSpPr>
            <p:nvPr/>
          </p:nvSpPr>
          <p:spPr bwMode="auto">
            <a:xfrm>
              <a:off x="6955368" y="4316414"/>
              <a:ext cx="243417" cy="320675"/>
            </a:xfrm>
            <a:custGeom>
              <a:avLst/>
              <a:gdLst>
                <a:gd name="T0" fmla="*/ 2147483647 w 115"/>
                <a:gd name="T1" fmla="*/ 2147483647 h 202"/>
                <a:gd name="T2" fmla="*/ 2147483647 w 115"/>
                <a:gd name="T3" fmla="*/ 2147483647 h 202"/>
                <a:gd name="T4" fmla="*/ 0 w 115"/>
                <a:gd name="T5" fmla="*/ 2147483647 h 202"/>
                <a:gd name="T6" fmla="*/ 2147483647 w 115"/>
                <a:gd name="T7" fmla="*/ 2147483647 h 202"/>
                <a:gd name="T8" fmla="*/ 2147483647 w 115"/>
                <a:gd name="T9" fmla="*/ 0 h 202"/>
                <a:gd name="T10" fmla="*/ 2147483647 w 115"/>
                <a:gd name="T11" fmla="*/ 2147483647 h 2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202"/>
                <a:gd name="T20" fmla="*/ 115 w 115"/>
                <a:gd name="T21" fmla="*/ 202 h 20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202">
                  <a:moveTo>
                    <a:pt x="115" y="197"/>
                  </a:moveTo>
                  <a:lnTo>
                    <a:pt x="108" y="202"/>
                  </a:lnTo>
                  <a:lnTo>
                    <a:pt x="0" y="9"/>
                  </a:lnTo>
                  <a:lnTo>
                    <a:pt x="2" y="5"/>
                  </a:lnTo>
                  <a:lnTo>
                    <a:pt x="4" y="0"/>
                  </a:lnTo>
                  <a:lnTo>
                    <a:pt x="115" y="197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2" name="Freeform 69"/>
            <p:cNvSpPr>
              <a:spLocks/>
            </p:cNvSpPr>
            <p:nvPr/>
          </p:nvSpPr>
          <p:spPr bwMode="auto">
            <a:xfrm>
              <a:off x="6970184" y="4025901"/>
              <a:ext cx="262467" cy="328613"/>
            </a:xfrm>
            <a:custGeom>
              <a:avLst/>
              <a:gdLst>
                <a:gd name="T0" fmla="*/ 2147483647 w 124"/>
                <a:gd name="T1" fmla="*/ 2147483647 h 207"/>
                <a:gd name="T2" fmla="*/ 0 w 124"/>
                <a:gd name="T3" fmla="*/ 2147483647 h 207"/>
                <a:gd name="T4" fmla="*/ 2147483647 w 124"/>
                <a:gd name="T5" fmla="*/ 0 h 207"/>
                <a:gd name="T6" fmla="*/ 2147483647 w 124"/>
                <a:gd name="T7" fmla="*/ 2147483647 h 207"/>
                <a:gd name="T8" fmla="*/ 2147483647 w 124"/>
                <a:gd name="T9" fmla="*/ 2147483647 h 2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"/>
                <a:gd name="T16" fmla="*/ 0 h 207"/>
                <a:gd name="T17" fmla="*/ 124 w 124"/>
                <a:gd name="T18" fmla="*/ 207 h 2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" h="207">
                  <a:moveTo>
                    <a:pt x="9" y="207"/>
                  </a:moveTo>
                  <a:lnTo>
                    <a:pt x="0" y="202"/>
                  </a:lnTo>
                  <a:lnTo>
                    <a:pt x="115" y="0"/>
                  </a:lnTo>
                  <a:lnTo>
                    <a:pt x="124" y="5"/>
                  </a:lnTo>
                  <a:lnTo>
                    <a:pt x="9" y="207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3" name="Freeform 70"/>
            <p:cNvSpPr>
              <a:spLocks/>
            </p:cNvSpPr>
            <p:nvPr/>
          </p:nvSpPr>
          <p:spPr bwMode="auto">
            <a:xfrm>
              <a:off x="6910918" y="3995739"/>
              <a:ext cx="258233" cy="331787"/>
            </a:xfrm>
            <a:custGeom>
              <a:avLst/>
              <a:gdLst>
                <a:gd name="T0" fmla="*/ 2147483647 w 122"/>
                <a:gd name="T1" fmla="*/ 2147483647 h 209"/>
                <a:gd name="T2" fmla="*/ 0 w 122"/>
                <a:gd name="T3" fmla="*/ 2147483647 h 209"/>
                <a:gd name="T4" fmla="*/ 2147483647 w 122"/>
                <a:gd name="T5" fmla="*/ 0 h 209"/>
                <a:gd name="T6" fmla="*/ 2147483647 w 122"/>
                <a:gd name="T7" fmla="*/ 2147483647 h 209"/>
                <a:gd name="T8" fmla="*/ 2147483647 w 122"/>
                <a:gd name="T9" fmla="*/ 2147483647 h 2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2"/>
                <a:gd name="T16" fmla="*/ 0 h 209"/>
                <a:gd name="T17" fmla="*/ 122 w 122"/>
                <a:gd name="T18" fmla="*/ 209 h 2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2" h="209">
                  <a:moveTo>
                    <a:pt x="7" y="209"/>
                  </a:moveTo>
                  <a:lnTo>
                    <a:pt x="0" y="204"/>
                  </a:lnTo>
                  <a:lnTo>
                    <a:pt x="115" y="0"/>
                  </a:lnTo>
                  <a:lnTo>
                    <a:pt x="122" y="5"/>
                  </a:lnTo>
                  <a:lnTo>
                    <a:pt x="7" y="209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4" name="Freeform 71"/>
            <p:cNvSpPr>
              <a:spLocks/>
            </p:cNvSpPr>
            <p:nvPr/>
          </p:nvSpPr>
          <p:spPr bwMode="auto">
            <a:xfrm>
              <a:off x="6468534" y="4316414"/>
              <a:ext cx="495300" cy="14287"/>
            </a:xfrm>
            <a:custGeom>
              <a:avLst/>
              <a:gdLst>
                <a:gd name="T0" fmla="*/ 2147483647 w 234"/>
                <a:gd name="T1" fmla="*/ 0 h 9"/>
                <a:gd name="T2" fmla="*/ 2147483647 w 234"/>
                <a:gd name="T3" fmla="*/ 2147483647 h 9"/>
                <a:gd name="T4" fmla="*/ 2147483647 w 234"/>
                <a:gd name="T5" fmla="*/ 2147483647 h 9"/>
                <a:gd name="T6" fmla="*/ 0 w 234"/>
                <a:gd name="T7" fmla="*/ 2147483647 h 9"/>
                <a:gd name="T8" fmla="*/ 0 w 234"/>
                <a:gd name="T9" fmla="*/ 0 h 9"/>
                <a:gd name="T10" fmla="*/ 2147483647 w 234"/>
                <a:gd name="T11" fmla="*/ 0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4"/>
                <a:gd name="T19" fmla="*/ 0 h 9"/>
                <a:gd name="T20" fmla="*/ 234 w 234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4" h="9">
                  <a:moveTo>
                    <a:pt x="234" y="0"/>
                  </a:moveTo>
                  <a:lnTo>
                    <a:pt x="232" y="5"/>
                  </a:lnTo>
                  <a:lnTo>
                    <a:pt x="230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5" name="Freeform 72"/>
            <p:cNvSpPr>
              <a:spLocks/>
            </p:cNvSpPr>
            <p:nvPr/>
          </p:nvSpPr>
          <p:spPr bwMode="auto">
            <a:xfrm>
              <a:off x="6068485" y="4410076"/>
              <a:ext cx="247649" cy="301625"/>
            </a:xfrm>
            <a:custGeom>
              <a:avLst/>
              <a:gdLst>
                <a:gd name="T0" fmla="*/ 2147483647 w 117"/>
                <a:gd name="T1" fmla="*/ 0 h 190"/>
                <a:gd name="T2" fmla="*/ 2147483647 w 117"/>
                <a:gd name="T3" fmla="*/ 2147483647 h 190"/>
                <a:gd name="T4" fmla="*/ 2147483647 w 117"/>
                <a:gd name="T5" fmla="*/ 2147483647 h 190"/>
                <a:gd name="T6" fmla="*/ 2147483647 w 117"/>
                <a:gd name="T7" fmla="*/ 2147483647 h 190"/>
                <a:gd name="T8" fmla="*/ 0 w 117"/>
                <a:gd name="T9" fmla="*/ 2147483647 h 190"/>
                <a:gd name="T10" fmla="*/ 2147483647 w 117"/>
                <a:gd name="T11" fmla="*/ 0 h 1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7"/>
                <a:gd name="T19" fmla="*/ 0 h 190"/>
                <a:gd name="T20" fmla="*/ 117 w 117"/>
                <a:gd name="T21" fmla="*/ 190 h 1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7" h="190">
                  <a:moveTo>
                    <a:pt x="110" y="0"/>
                  </a:moveTo>
                  <a:lnTo>
                    <a:pt x="117" y="4"/>
                  </a:lnTo>
                  <a:lnTo>
                    <a:pt x="11" y="190"/>
                  </a:lnTo>
                  <a:lnTo>
                    <a:pt x="7" y="190"/>
                  </a:lnTo>
                  <a:lnTo>
                    <a:pt x="0" y="19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6" name="Freeform 73"/>
            <p:cNvSpPr>
              <a:spLocks/>
            </p:cNvSpPr>
            <p:nvPr/>
          </p:nvSpPr>
          <p:spPr bwMode="auto">
            <a:xfrm>
              <a:off x="6155267" y="4435475"/>
              <a:ext cx="220133" cy="279400"/>
            </a:xfrm>
            <a:custGeom>
              <a:avLst/>
              <a:gdLst>
                <a:gd name="T0" fmla="*/ 2147483647 w 104"/>
                <a:gd name="T1" fmla="*/ 0 h 176"/>
                <a:gd name="T2" fmla="*/ 2147483647 w 104"/>
                <a:gd name="T3" fmla="*/ 2147483647 h 176"/>
                <a:gd name="T4" fmla="*/ 2147483647 w 104"/>
                <a:gd name="T5" fmla="*/ 2147483647 h 176"/>
                <a:gd name="T6" fmla="*/ 0 w 104"/>
                <a:gd name="T7" fmla="*/ 2147483647 h 176"/>
                <a:gd name="T8" fmla="*/ 2147483647 w 104"/>
                <a:gd name="T9" fmla="*/ 0 h 1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176"/>
                <a:gd name="T17" fmla="*/ 104 w 104"/>
                <a:gd name="T18" fmla="*/ 176 h 1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176">
                  <a:moveTo>
                    <a:pt x="97" y="0"/>
                  </a:moveTo>
                  <a:lnTo>
                    <a:pt x="104" y="5"/>
                  </a:lnTo>
                  <a:lnTo>
                    <a:pt x="7" y="176"/>
                  </a:lnTo>
                  <a:lnTo>
                    <a:pt x="0" y="171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Freeform 74"/>
            <p:cNvSpPr>
              <a:spLocks/>
            </p:cNvSpPr>
            <p:nvPr/>
          </p:nvSpPr>
          <p:spPr bwMode="auto">
            <a:xfrm>
              <a:off x="6068484" y="4711700"/>
              <a:ext cx="311149" cy="393700"/>
            </a:xfrm>
            <a:custGeom>
              <a:avLst/>
              <a:gdLst>
                <a:gd name="T0" fmla="*/ 0 w 147"/>
                <a:gd name="T1" fmla="*/ 0 h 248"/>
                <a:gd name="T2" fmla="*/ 2147483647 w 147"/>
                <a:gd name="T3" fmla="*/ 0 h 248"/>
                <a:gd name="T4" fmla="*/ 2147483647 w 147"/>
                <a:gd name="T5" fmla="*/ 0 h 248"/>
                <a:gd name="T6" fmla="*/ 2147483647 w 147"/>
                <a:gd name="T7" fmla="*/ 2147483647 h 248"/>
                <a:gd name="T8" fmla="*/ 2147483647 w 147"/>
                <a:gd name="T9" fmla="*/ 2147483647 h 248"/>
                <a:gd name="T10" fmla="*/ 2147483647 w 147"/>
                <a:gd name="T11" fmla="*/ 2147483647 h 248"/>
                <a:gd name="T12" fmla="*/ 0 w 147"/>
                <a:gd name="T13" fmla="*/ 0 h 2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7"/>
                <a:gd name="T22" fmla="*/ 0 h 248"/>
                <a:gd name="T23" fmla="*/ 147 w 147"/>
                <a:gd name="T24" fmla="*/ 248 h 2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7" h="248">
                  <a:moveTo>
                    <a:pt x="0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47" y="239"/>
                  </a:lnTo>
                  <a:lnTo>
                    <a:pt x="145" y="244"/>
                  </a:lnTo>
                  <a:lnTo>
                    <a:pt x="143" y="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Freeform 75"/>
            <p:cNvSpPr>
              <a:spLocks/>
            </p:cNvSpPr>
            <p:nvPr/>
          </p:nvSpPr>
          <p:spPr bwMode="auto">
            <a:xfrm>
              <a:off x="6371167" y="5091114"/>
              <a:ext cx="592667" cy="14287"/>
            </a:xfrm>
            <a:custGeom>
              <a:avLst/>
              <a:gdLst>
                <a:gd name="T0" fmla="*/ 0 w 280"/>
                <a:gd name="T1" fmla="*/ 2147483647 h 9"/>
                <a:gd name="T2" fmla="*/ 2147483647 w 280"/>
                <a:gd name="T3" fmla="*/ 2147483647 h 9"/>
                <a:gd name="T4" fmla="*/ 2147483647 w 280"/>
                <a:gd name="T5" fmla="*/ 0 h 9"/>
                <a:gd name="T6" fmla="*/ 2147483647 w 280"/>
                <a:gd name="T7" fmla="*/ 0 h 9"/>
                <a:gd name="T8" fmla="*/ 2147483647 w 280"/>
                <a:gd name="T9" fmla="*/ 2147483647 h 9"/>
                <a:gd name="T10" fmla="*/ 2147483647 w 280"/>
                <a:gd name="T11" fmla="*/ 2147483647 h 9"/>
                <a:gd name="T12" fmla="*/ 0 w 280"/>
                <a:gd name="T13" fmla="*/ 2147483647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0"/>
                <a:gd name="T22" fmla="*/ 0 h 9"/>
                <a:gd name="T23" fmla="*/ 280 w 280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80" h="9">
                  <a:moveTo>
                    <a:pt x="0" y="9"/>
                  </a:moveTo>
                  <a:lnTo>
                    <a:pt x="2" y="5"/>
                  </a:lnTo>
                  <a:lnTo>
                    <a:pt x="4" y="0"/>
                  </a:lnTo>
                  <a:lnTo>
                    <a:pt x="276" y="0"/>
                  </a:lnTo>
                  <a:lnTo>
                    <a:pt x="278" y="5"/>
                  </a:lnTo>
                  <a:lnTo>
                    <a:pt x="28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9" name="Rectangle 76"/>
            <p:cNvSpPr>
              <a:spLocks noChangeArrowheads="1"/>
            </p:cNvSpPr>
            <p:nvPr/>
          </p:nvSpPr>
          <p:spPr bwMode="auto">
            <a:xfrm>
              <a:off x="6413500" y="5038725"/>
              <a:ext cx="501651" cy="14288"/>
            </a:xfrm>
            <a:prstGeom prst="rect">
              <a:avLst/>
            </a:prstGeom>
            <a:solidFill>
              <a:schemeClr val="hlink"/>
            </a:solidFill>
            <a:ln w="0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770" name="Freeform 77"/>
            <p:cNvSpPr>
              <a:spLocks/>
            </p:cNvSpPr>
            <p:nvPr/>
          </p:nvSpPr>
          <p:spPr bwMode="auto">
            <a:xfrm>
              <a:off x="6955367" y="4792664"/>
              <a:ext cx="239184" cy="312737"/>
            </a:xfrm>
            <a:custGeom>
              <a:avLst/>
              <a:gdLst>
                <a:gd name="T0" fmla="*/ 2147483647 w 113"/>
                <a:gd name="T1" fmla="*/ 0 h 197"/>
                <a:gd name="T2" fmla="*/ 2147483647 w 113"/>
                <a:gd name="T3" fmla="*/ 2147483647 h 197"/>
                <a:gd name="T4" fmla="*/ 2147483647 w 113"/>
                <a:gd name="T5" fmla="*/ 2147483647 h 197"/>
                <a:gd name="T6" fmla="*/ 2147483647 w 113"/>
                <a:gd name="T7" fmla="*/ 2147483647 h 197"/>
                <a:gd name="T8" fmla="*/ 0 w 113"/>
                <a:gd name="T9" fmla="*/ 2147483647 h 197"/>
                <a:gd name="T10" fmla="*/ 2147483647 w 113"/>
                <a:gd name="T11" fmla="*/ 0 h 1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3"/>
                <a:gd name="T19" fmla="*/ 0 h 197"/>
                <a:gd name="T20" fmla="*/ 113 w 113"/>
                <a:gd name="T21" fmla="*/ 197 h 1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3" h="197">
                  <a:moveTo>
                    <a:pt x="106" y="0"/>
                  </a:moveTo>
                  <a:lnTo>
                    <a:pt x="113" y="5"/>
                  </a:lnTo>
                  <a:lnTo>
                    <a:pt x="4" y="197"/>
                  </a:lnTo>
                  <a:lnTo>
                    <a:pt x="2" y="193"/>
                  </a:lnTo>
                  <a:lnTo>
                    <a:pt x="0" y="188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96" name="Text Box 103"/>
            <p:cNvSpPr txBox="1">
              <a:spLocks noChangeArrowheads="1"/>
            </p:cNvSpPr>
            <p:nvPr/>
          </p:nvSpPr>
          <p:spPr bwMode="auto">
            <a:xfrm>
              <a:off x="6908800" y="2925764"/>
              <a:ext cx="101600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  <a:latin typeface="Calibri" pitchFamily="34" charset="0"/>
                  <a:ea typeface="SimSun" pitchFamily="2" charset="-122"/>
                </a:rPr>
                <a:t>        g</a:t>
              </a:r>
              <a:r>
                <a:rPr lang="en-US" altLang="zh-CN" sz="1600" b="1" baseline="-25000">
                  <a:solidFill>
                    <a:srgbClr val="FF0000"/>
                  </a:solidFill>
                  <a:latin typeface="Calibri" pitchFamily="34" charset="0"/>
                  <a:ea typeface="SimSun" pitchFamily="2" charset="-122"/>
                </a:rPr>
                <a:t>1</a:t>
              </a:r>
            </a:p>
          </p:txBody>
        </p:sp>
        <p:sp>
          <p:nvSpPr>
            <p:cNvPr id="31797" name="Text Box 104"/>
            <p:cNvSpPr txBox="1">
              <a:spLocks noChangeArrowheads="1"/>
            </p:cNvSpPr>
            <p:nvPr/>
          </p:nvSpPr>
          <p:spPr bwMode="auto">
            <a:xfrm>
              <a:off x="6908800" y="3810000"/>
              <a:ext cx="1016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  <a:latin typeface="Calibri" pitchFamily="34" charset="0"/>
                  <a:ea typeface="SimSun" pitchFamily="2" charset="-122"/>
                </a:rPr>
                <a:t>        g</a:t>
              </a:r>
              <a:r>
                <a:rPr lang="en-US" altLang="zh-CN" sz="1600" b="1" baseline="-25000">
                  <a:solidFill>
                    <a:srgbClr val="FF0000"/>
                  </a:solidFill>
                  <a:latin typeface="Calibri" pitchFamily="34" charset="0"/>
                  <a:ea typeface="SimSun" pitchFamily="2" charset="-122"/>
                </a:rPr>
                <a:t>2</a:t>
              </a:r>
            </a:p>
          </p:txBody>
        </p:sp>
      </p:grpSp>
      <p:sp>
        <p:nvSpPr>
          <p:cNvPr id="31798" name="Text Box 106"/>
          <p:cNvSpPr txBox="1">
            <a:spLocks noChangeArrowheads="1"/>
          </p:cNvSpPr>
          <p:nvPr/>
        </p:nvSpPr>
        <p:spPr bwMode="auto">
          <a:xfrm>
            <a:off x="3860800" y="4191000"/>
            <a:ext cx="172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b="1">
                <a:latin typeface="Arial" pitchFamily="34" charset="0"/>
                <a:ea typeface="SimSun" pitchFamily="2" charset="-122"/>
              </a:rPr>
              <a:t>min_sup=2</a:t>
            </a:r>
          </a:p>
        </p:txBody>
      </p:sp>
      <p:grpSp>
        <p:nvGrpSpPr>
          <p:cNvPr id="31799" name="Group 2"/>
          <p:cNvGrpSpPr>
            <a:grpSpLocks/>
          </p:cNvGrpSpPr>
          <p:nvPr/>
        </p:nvGrpSpPr>
        <p:grpSpPr bwMode="auto">
          <a:xfrm>
            <a:off x="948267" y="1524000"/>
            <a:ext cx="3047706" cy="5105400"/>
            <a:chOff x="304800" y="1600200"/>
            <a:chExt cx="2743200" cy="5105400"/>
          </a:xfrm>
        </p:grpSpPr>
        <p:sp>
          <p:nvSpPr>
            <p:cNvPr id="31802" name="Rectangle 4"/>
            <p:cNvSpPr>
              <a:spLocks noChangeArrowheads="1"/>
            </p:cNvSpPr>
            <p:nvPr/>
          </p:nvSpPr>
          <p:spPr bwMode="auto">
            <a:xfrm>
              <a:off x="304800" y="1600200"/>
              <a:ext cx="2667000" cy="1752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03" name="Rectangle 5"/>
            <p:cNvSpPr>
              <a:spLocks noChangeArrowheads="1"/>
            </p:cNvSpPr>
            <p:nvPr/>
          </p:nvSpPr>
          <p:spPr bwMode="auto">
            <a:xfrm>
              <a:off x="304800" y="3429000"/>
              <a:ext cx="2667000" cy="1295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04" name="Rectangle 6"/>
            <p:cNvSpPr>
              <a:spLocks noChangeArrowheads="1"/>
            </p:cNvSpPr>
            <p:nvPr/>
          </p:nvSpPr>
          <p:spPr bwMode="auto">
            <a:xfrm>
              <a:off x="304800" y="4800600"/>
              <a:ext cx="2667000" cy="1905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05" name="Text Box 7"/>
            <p:cNvSpPr txBox="1">
              <a:spLocks noChangeArrowheads="1"/>
            </p:cNvSpPr>
            <p:nvPr/>
          </p:nvSpPr>
          <p:spPr bwMode="auto">
            <a:xfrm>
              <a:off x="2219325" y="1600200"/>
              <a:ext cx="8286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b="1">
                  <a:solidFill>
                    <a:srgbClr val="FF0000"/>
                  </a:solidFill>
                  <a:latin typeface="Calibri" pitchFamily="34" charset="0"/>
                  <a:ea typeface="SimSun" pitchFamily="2" charset="-122"/>
                </a:rPr>
                <a:t>Inactive</a:t>
              </a:r>
            </a:p>
          </p:txBody>
        </p:sp>
        <p:sp>
          <p:nvSpPr>
            <p:cNvPr id="31806" name="Freeform 11"/>
            <p:cNvSpPr>
              <a:spLocks noEditPoints="1"/>
            </p:cNvSpPr>
            <p:nvPr/>
          </p:nvSpPr>
          <p:spPr bwMode="auto">
            <a:xfrm>
              <a:off x="2178050" y="2786063"/>
              <a:ext cx="85725" cy="101600"/>
            </a:xfrm>
            <a:custGeom>
              <a:avLst/>
              <a:gdLst>
                <a:gd name="T0" fmla="*/ 0 w 54"/>
                <a:gd name="T1" fmla="*/ 2147483647 h 64"/>
                <a:gd name="T2" fmla="*/ 2147483647 w 54"/>
                <a:gd name="T3" fmla="*/ 2147483647 h 64"/>
                <a:gd name="T4" fmla="*/ 2147483647 w 54"/>
                <a:gd name="T5" fmla="*/ 2147483647 h 64"/>
                <a:gd name="T6" fmla="*/ 2147483647 w 54"/>
                <a:gd name="T7" fmla="*/ 2147483647 h 64"/>
                <a:gd name="T8" fmla="*/ 2147483647 w 54"/>
                <a:gd name="T9" fmla="*/ 2147483647 h 64"/>
                <a:gd name="T10" fmla="*/ 2147483647 w 54"/>
                <a:gd name="T11" fmla="*/ 0 h 64"/>
                <a:gd name="T12" fmla="*/ 2147483647 w 54"/>
                <a:gd name="T13" fmla="*/ 0 h 64"/>
                <a:gd name="T14" fmla="*/ 2147483647 w 54"/>
                <a:gd name="T15" fmla="*/ 2147483647 h 64"/>
                <a:gd name="T16" fmla="*/ 2147483647 w 54"/>
                <a:gd name="T17" fmla="*/ 2147483647 h 64"/>
                <a:gd name="T18" fmla="*/ 2147483647 w 54"/>
                <a:gd name="T19" fmla="*/ 2147483647 h 64"/>
                <a:gd name="T20" fmla="*/ 2147483647 w 54"/>
                <a:gd name="T21" fmla="*/ 2147483647 h 64"/>
                <a:gd name="T22" fmla="*/ 2147483647 w 54"/>
                <a:gd name="T23" fmla="*/ 2147483647 h 64"/>
                <a:gd name="T24" fmla="*/ 2147483647 w 54"/>
                <a:gd name="T25" fmla="*/ 2147483647 h 64"/>
                <a:gd name="T26" fmla="*/ 2147483647 w 54"/>
                <a:gd name="T27" fmla="*/ 2147483647 h 64"/>
                <a:gd name="T28" fmla="*/ 2147483647 w 54"/>
                <a:gd name="T29" fmla="*/ 2147483647 h 64"/>
                <a:gd name="T30" fmla="*/ 2147483647 w 54"/>
                <a:gd name="T31" fmla="*/ 2147483647 h 64"/>
                <a:gd name="T32" fmla="*/ 2147483647 w 54"/>
                <a:gd name="T33" fmla="*/ 2147483647 h 64"/>
                <a:gd name="T34" fmla="*/ 2147483647 w 54"/>
                <a:gd name="T35" fmla="*/ 2147483647 h 64"/>
                <a:gd name="T36" fmla="*/ 2147483647 w 54"/>
                <a:gd name="T37" fmla="*/ 2147483647 h 64"/>
                <a:gd name="T38" fmla="*/ 2147483647 w 54"/>
                <a:gd name="T39" fmla="*/ 2147483647 h 64"/>
                <a:gd name="T40" fmla="*/ 2147483647 w 54"/>
                <a:gd name="T41" fmla="*/ 2147483647 h 64"/>
                <a:gd name="T42" fmla="*/ 2147483647 w 54"/>
                <a:gd name="T43" fmla="*/ 2147483647 h 64"/>
                <a:gd name="T44" fmla="*/ 2147483647 w 54"/>
                <a:gd name="T45" fmla="*/ 2147483647 h 64"/>
                <a:gd name="T46" fmla="*/ 0 w 54"/>
                <a:gd name="T47" fmla="*/ 2147483647 h 64"/>
                <a:gd name="T48" fmla="*/ 0 w 54"/>
                <a:gd name="T49" fmla="*/ 2147483647 h 64"/>
                <a:gd name="T50" fmla="*/ 2147483647 w 54"/>
                <a:gd name="T51" fmla="*/ 2147483647 h 64"/>
                <a:gd name="T52" fmla="*/ 2147483647 w 54"/>
                <a:gd name="T53" fmla="*/ 2147483647 h 64"/>
                <a:gd name="T54" fmla="*/ 2147483647 w 54"/>
                <a:gd name="T55" fmla="*/ 2147483647 h 64"/>
                <a:gd name="T56" fmla="*/ 2147483647 w 54"/>
                <a:gd name="T57" fmla="*/ 2147483647 h 64"/>
                <a:gd name="T58" fmla="*/ 2147483647 w 54"/>
                <a:gd name="T59" fmla="*/ 2147483647 h 64"/>
                <a:gd name="T60" fmla="*/ 2147483647 w 54"/>
                <a:gd name="T61" fmla="*/ 2147483647 h 64"/>
                <a:gd name="T62" fmla="*/ 2147483647 w 54"/>
                <a:gd name="T63" fmla="*/ 2147483647 h 64"/>
                <a:gd name="T64" fmla="*/ 2147483647 w 54"/>
                <a:gd name="T65" fmla="*/ 2147483647 h 64"/>
                <a:gd name="T66" fmla="*/ 2147483647 w 54"/>
                <a:gd name="T67" fmla="*/ 2147483647 h 64"/>
                <a:gd name="T68" fmla="*/ 2147483647 w 54"/>
                <a:gd name="T69" fmla="*/ 2147483647 h 64"/>
                <a:gd name="T70" fmla="*/ 2147483647 w 54"/>
                <a:gd name="T71" fmla="*/ 2147483647 h 64"/>
                <a:gd name="T72" fmla="*/ 2147483647 w 54"/>
                <a:gd name="T73" fmla="*/ 2147483647 h 64"/>
                <a:gd name="T74" fmla="*/ 2147483647 w 54"/>
                <a:gd name="T75" fmla="*/ 2147483647 h 64"/>
                <a:gd name="T76" fmla="*/ 2147483647 w 54"/>
                <a:gd name="T77" fmla="*/ 2147483647 h 64"/>
                <a:gd name="T78" fmla="*/ 2147483647 w 54"/>
                <a:gd name="T79" fmla="*/ 2147483647 h 64"/>
                <a:gd name="T80" fmla="*/ 2147483647 w 54"/>
                <a:gd name="T81" fmla="*/ 2147483647 h 64"/>
                <a:gd name="T82" fmla="*/ 2147483647 w 54"/>
                <a:gd name="T83" fmla="*/ 2147483647 h 64"/>
                <a:gd name="T84" fmla="*/ 2147483647 w 54"/>
                <a:gd name="T85" fmla="*/ 2147483647 h 64"/>
                <a:gd name="T86" fmla="*/ 2147483647 w 54"/>
                <a:gd name="T87" fmla="*/ 2147483647 h 64"/>
                <a:gd name="T88" fmla="*/ 2147483647 w 54"/>
                <a:gd name="T89" fmla="*/ 2147483647 h 64"/>
                <a:gd name="T90" fmla="*/ 2147483647 w 54"/>
                <a:gd name="T91" fmla="*/ 2147483647 h 64"/>
                <a:gd name="T92" fmla="*/ 2147483647 w 54"/>
                <a:gd name="T93" fmla="*/ 2147483647 h 64"/>
                <a:gd name="T94" fmla="*/ 2147483647 w 54"/>
                <a:gd name="T95" fmla="*/ 2147483647 h 64"/>
                <a:gd name="T96" fmla="*/ 2147483647 w 54"/>
                <a:gd name="T97" fmla="*/ 2147483647 h 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4"/>
                <a:gd name="T148" fmla="*/ 0 h 64"/>
                <a:gd name="T149" fmla="*/ 54 w 54"/>
                <a:gd name="T150" fmla="*/ 64 h 6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4" h="64">
                  <a:moveTo>
                    <a:pt x="0" y="32"/>
                  </a:moveTo>
                  <a:lnTo>
                    <a:pt x="2" y="23"/>
                  </a:lnTo>
                  <a:lnTo>
                    <a:pt x="4" y="15"/>
                  </a:lnTo>
                  <a:lnTo>
                    <a:pt x="8" y="8"/>
                  </a:lnTo>
                  <a:lnTo>
                    <a:pt x="14" y="4"/>
                  </a:lnTo>
                  <a:lnTo>
                    <a:pt x="20" y="0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42" y="4"/>
                  </a:lnTo>
                  <a:lnTo>
                    <a:pt x="46" y="8"/>
                  </a:lnTo>
                  <a:lnTo>
                    <a:pt x="52" y="15"/>
                  </a:lnTo>
                  <a:lnTo>
                    <a:pt x="54" y="23"/>
                  </a:lnTo>
                  <a:lnTo>
                    <a:pt x="54" y="32"/>
                  </a:lnTo>
                  <a:lnTo>
                    <a:pt x="54" y="40"/>
                  </a:lnTo>
                  <a:lnTo>
                    <a:pt x="50" y="49"/>
                  </a:lnTo>
                  <a:lnTo>
                    <a:pt x="46" y="55"/>
                  </a:lnTo>
                  <a:lnTo>
                    <a:pt x="42" y="60"/>
                  </a:lnTo>
                  <a:lnTo>
                    <a:pt x="34" y="62"/>
                  </a:lnTo>
                  <a:lnTo>
                    <a:pt x="28" y="64"/>
                  </a:lnTo>
                  <a:lnTo>
                    <a:pt x="20" y="62"/>
                  </a:lnTo>
                  <a:lnTo>
                    <a:pt x="12" y="60"/>
                  </a:lnTo>
                  <a:lnTo>
                    <a:pt x="8" y="53"/>
                  </a:lnTo>
                  <a:lnTo>
                    <a:pt x="4" y="47"/>
                  </a:lnTo>
                  <a:lnTo>
                    <a:pt x="0" y="40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38"/>
                  </a:lnTo>
                  <a:lnTo>
                    <a:pt x="10" y="45"/>
                  </a:lnTo>
                  <a:lnTo>
                    <a:pt x="14" y="49"/>
                  </a:lnTo>
                  <a:lnTo>
                    <a:pt x="18" y="53"/>
                  </a:lnTo>
                  <a:lnTo>
                    <a:pt x="22" y="55"/>
                  </a:lnTo>
                  <a:lnTo>
                    <a:pt x="28" y="55"/>
                  </a:lnTo>
                  <a:lnTo>
                    <a:pt x="32" y="55"/>
                  </a:lnTo>
                  <a:lnTo>
                    <a:pt x="38" y="53"/>
                  </a:lnTo>
                  <a:lnTo>
                    <a:pt x="42" y="49"/>
                  </a:lnTo>
                  <a:lnTo>
                    <a:pt x="44" y="45"/>
                  </a:lnTo>
                  <a:lnTo>
                    <a:pt x="46" y="38"/>
                  </a:lnTo>
                  <a:lnTo>
                    <a:pt x="46" y="32"/>
                  </a:lnTo>
                  <a:lnTo>
                    <a:pt x="46" y="26"/>
                  </a:lnTo>
                  <a:lnTo>
                    <a:pt x="44" y="19"/>
                  </a:lnTo>
                  <a:lnTo>
                    <a:pt x="42" y="15"/>
                  </a:lnTo>
                  <a:lnTo>
                    <a:pt x="38" y="11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0" y="8"/>
                  </a:lnTo>
                  <a:lnTo>
                    <a:pt x="14" y="13"/>
                  </a:lnTo>
                  <a:lnTo>
                    <a:pt x="10" y="17"/>
                  </a:lnTo>
                  <a:lnTo>
                    <a:pt x="8" y="23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07" name="Freeform 12"/>
            <p:cNvSpPr>
              <a:spLocks/>
            </p:cNvSpPr>
            <p:nvPr/>
          </p:nvSpPr>
          <p:spPr bwMode="auto">
            <a:xfrm>
              <a:off x="1581150" y="2457450"/>
              <a:ext cx="69850" cy="98425"/>
            </a:xfrm>
            <a:custGeom>
              <a:avLst/>
              <a:gdLst>
                <a:gd name="T0" fmla="*/ 0 w 44"/>
                <a:gd name="T1" fmla="*/ 2147483647 h 62"/>
                <a:gd name="T2" fmla="*/ 0 w 44"/>
                <a:gd name="T3" fmla="*/ 0 h 62"/>
                <a:gd name="T4" fmla="*/ 2147483647 w 44"/>
                <a:gd name="T5" fmla="*/ 0 h 62"/>
                <a:gd name="T6" fmla="*/ 2147483647 w 44"/>
                <a:gd name="T7" fmla="*/ 2147483647 h 62"/>
                <a:gd name="T8" fmla="*/ 2147483647 w 44"/>
                <a:gd name="T9" fmla="*/ 0 h 62"/>
                <a:gd name="T10" fmla="*/ 2147483647 w 44"/>
                <a:gd name="T11" fmla="*/ 0 h 62"/>
                <a:gd name="T12" fmla="*/ 2147483647 w 44"/>
                <a:gd name="T13" fmla="*/ 2147483647 h 62"/>
                <a:gd name="T14" fmla="*/ 2147483647 w 44"/>
                <a:gd name="T15" fmla="*/ 2147483647 h 62"/>
                <a:gd name="T16" fmla="*/ 2147483647 w 44"/>
                <a:gd name="T17" fmla="*/ 2147483647 h 62"/>
                <a:gd name="T18" fmla="*/ 2147483647 w 44"/>
                <a:gd name="T19" fmla="*/ 2147483647 h 62"/>
                <a:gd name="T20" fmla="*/ 0 w 44"/>
                <a:gd name="T21" fmla="*/ 2147483647 h 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"/>
                <a:gd name="T34" fmla="*/ 0 h 62"/>
                <a:gd name="T35" fmla="*/ 44 w 44"/>
                <a:gd name="T36" fmla="*/ 62 h 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" h="62">
                  <a:moveTo>
                    <a:pt x="0" y="62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36" y="49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62"/>
                  </a:lnTo>
                  <a:lnTo>
                    <a:pt x="36" y="62"/>
                  </a:lnTo>
                  <a:lnTo>
                    <a:pt x="8" y="15"/>
                  </a:lnTo>
                  <a:lnTo>
                    <a:pt x="8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08" name="Freeform 13"/>
            <p:cNvSpPr>
              <a:spLocks noEditPoints="1"/>
            </p:cNvSpPr>
            <p:nvPr/>
          </p:nvSpPr>
          <p:spPr bwMode="auto">
            <a:xfrm>
              <a:off x="1571625" y="1752600"/>
              <a:ext cx="88900" cy="101600"/>
            </a:xfrm>
            <a:custGeom>
              <a:avLst/>
              <a:gdLst>
                <a:gd name="T0" fmla="*/ 0 w 56"/>
                <a:gd name="T1" fmla="*/ 2147483647 h 64"/>
                <a:gd name="T2" fmla="*/ 2147483647 w 56"/>
                <a:gd name="T3" fmla="*/ 2147483647 h 64"/>
                <a:gd name="T4" fmla="*/ 2147483647 w 56"/>
                <a:gd name="T5" fmla="*/ 2147483647 h 64"/>
                <a:gd name="T6" fmla="*/ 2147483647 w 56"/>
                <a:gd name="T7" fmla="*/ 2147483647 h 64"/>
                <a:gd name="T8" fmla="*/ 2147483647 w 56"/>
                <a:gd name="T9" fmla="*/ 2147483647 h 64"/>
                <a:gd name="T10" fmla="*/ 2147483647 w 56"/>
                <a:gd name="T11" fmla="*/ 2147483647 h 64"/>
                <a:gd name="T12" fmla="*/ 2147483647 w 56"/>
                <a:gd name="T13" fmla="*/ 0 h 64"/>
                <a:gd name="T14" fmla="*/ 2147483647 w 56"/>
                <a:gd name="T15" fmla="*/ 2147483647 h 64"/>
                <a:gd name="T16" fmla="*/ 2147483647 w 56"/>
                <a:gd name="T17" fmla="*/ 2147483647 h 64"/>
                <a:gd name="T18" fmla="*/ 2147483647 w 56"/>
                <a:gd name="T19" fmla="*/ 2147483647 h 64"/>
                <a:gd name="T20" fmla="*/ 2147483647 w 56"/>
                <a:gd name="T21" fmla="*/ 2147483647 h 64"/>
                <a:gd name="T22" fmla="*/ 2147483647 w 56"/>
                <a:gd name="T23" fmla="*/ 2147483647 h 64"/>
                <a:gd name="T24" fmla="*/ 2147483647 w 56"/>
                <a:gd name="T25" fmla="*/ 2147483647 h 64"/>
                <a:gd name="T26" fmla="*/ 2147483647 w 56"/>
                <a:gd name="T27" fmla="*/ 2147483647 h 64"/>
                <a:gd name="T28" fmla="*/ 2147483647 w 56"/>
                <a:gd name="T29" fmla="*/ 2147483647 h 64"/>
                <a:gd name="T30" fmla="*/ 2147483647 w 56"/>
                <a:gd name="T31" fmla="*/ 2147483647 h 64"/>
                <a:gd name="T32" fmla="*/ 2147483647 w 56"/>
                <a:gd name="T33" fmla="*/ 2147483647 h 64"/>
                <a:gd name="T34" fmla="*/ 2147483647 w 56"/>
                <a:gd name="T35" fmla="*/ 2147483647 h 64"/>
                <a:gd name="T36" fmla="*/ 2147483647 w 56"/>
                <a:gd name="T37" fmla="*/ 2147483647 h 64"/>
                <a:gd name="T38" fmla="*/ 2147483647 w 56"/>
                <a:gd name="T39" fmla="*/ 2147483647 h 64"/>
                <a:gd name="T40" fmla="*/ 2147483647 w 56"/>
                <a:gd name="T41" fmla="*/ 2147483647 h 64"/>
                <a:gd name="T42" fmla="*/ 2147483647 w 56"/>
                <a:gd name="T43" fmla="*/ 2147483647 h 64"/>
                <a:gd name="T44" fmla="*/ 2147483647 w 56"/>
                <a:gd name="T45" fmla="*/ 2147483647 h 64"/>
                <a:gd name="T46" fmla="*/ 2147483647 w 56"/>
                <a:gd name="T47" fmla="*/ 2147483647 h 64"/>
                <a:gd name="T48" fmla="*/ 0 w 56"/>
                <a:gd name="T49" fmla="*/ 2147483647 h 64"/>
                <a:gd name="T50" fmla="*/ 2147483647 w 56"/>
                <a:gd name="T51" fmla="*/ 2147483647 h 64"/>
                <a:gd name="T52" fmla="*/ 2147483647 w 56"/>
                <a:gd name="T53" fmla="*/ 2147483647 h 64"/>
                <a:gd name="T54" fmla="*/ 2147483647 w 56"/>
                <a:gd name="T55" fmla="*/ 2147483647 h 64"/>
                <a:gd name="T56" fmla="*/ 2147483647 w 56"/>
                <a:gd name="T57" fmla="*/ 2147483647 h 64"/>
                <a:gd name="T58" fmla="*/ 2147483647 w 56"/>
                <a:gd name="T59" fmla="*/ 2147483647 h 64"/>
                <a:gd name="T60" fmla="*/ 2147483647 w 56"/>
                <a:gd name="T61" fmla="*/ 2147483647 h 64"/>
                <a:gd name="T62" fmla="*/ 2147483647 w 56"/>
                <a:gd name="T63" fmla="*/ 2147483647 h 64"/>
                <a:gd name="T64" fmla="*/ 2147483647 w 56"/>
                <a:gd name="T65" fmla="*/ 2147483647 h 64"/>
                <a:gd name="T66" fmla="*/ 2147483647 w 56"/>
                <a:gd name="T67" fmla="*/ 2147483647 h 64"/>
                <a:gd name="T68" fmla="*/ 2147483647 w 56"/>
                <a:gd name="T69" fmla="*/ 2147483647 h 64"/>
                <a:gd name="T70" fmla="*/ 2147483647 w 56"/>
                <a:gd name="T71" fmla="*/ 2147483647 h 64"/>
                <a:gd name="T72" fmla="*/ 2147483647 w 56"/>
                <a:gd name="T73" fmla="*/ 2147483647 h 64"/>
                <a:gd name="T74" fmla="*/ 2147483647 w 56"/>
                <a:gd name="T75" fmla="*/ 2147483647 h 64"/>
                <a:gd name="T76" fmla="*/ 2147483647 w 56"/>
                <a:gd name="T77" fmla="*/ 2147483647 h 64"/>
                <a:gd name="T78" fmla="*/ 2147483647 w 56"/>
                <a:gd name="T79" fmla="*/ 2147483647 h 64"/>
                <a:gd name="T80" fmla="*/ 2147483647 w 56"/>
                <a:gd name="T81" fmla="*/ 2147483647 h 64"/>
                <a:gd name="T82" fmla="*/ 2147483647 w 56"/>
                <a:gd name="T83" fmla="*/ 2147483647 h 64"/>
                <a:gd name="T84" fmla="*/ 2147483647 w 56"/>
                <a:gd name="T85" fmla="*/ 2147483647 h 64"/>
                <a:gd name="T86" fmla="*/ 2147483647 w 56"/>
                <a:gd name="T87" fmla="*/ 2147483647 h 64"/>
                <a:gd name="T88" fmla="*/ 2147483647 w 56"/>
                <a:gd name="T89" fmla="*/ 2147483647 h 64"/>
                <a:gd name="T90" fmla="*/ 2147483647 w 56"/>
                <a:gd name="T91" fmla="*/ 2147483647 h 64"/>
                <a:gd name="T92" fmla="*/ 2147483647 w 56"/>
                <a:gd name="T93" fmla="*/ 2147483647 h 64"/>
                <a:gd name="T94" fmla="*/ 2147483647 w 56"/>
                <a:gd name="T95" fmla="*/ 2147483647 h 64"/>
                <a:gd name="T96" fmla="*/ 2147483647 w 56"/>
                <a:gd name="T97" fmla="*/ 2147483647 h 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6"/>
                <a:gd name="T148" fmla="*/ 0 h 64"/>
                <a:gd name="T149" fmla="*/ 56 w 56"/>
                <a:gd name="T150" fmla="*/ 64 h 6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6" h="64">
                  <a:moveTo>
                    <a:pt x="0" y="32"/>
                  </a:moveTo>
                  <a:lnTo>
                    <a:pt x="2" y="24"/>
                  </a:lnTo>
                  <a:lnTo>
                    <a:pt x="4" y="15"/>
                  </a:lnTo>
                  <a:lnTo>
                    <a:pt x="8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8" y="0"/>
                  </a:lnTo>
                  <a:lnTo>
                    <a:pt x="36" y="2"/>
                  </a:lnTo>
                  <a:lnTo>
                    <a:pt x="42" y="5"/>
                  </a:lnTo>
                  <a:lnTo>
                    <a:pt x="48" y="9"/>
                  </a:lnTo>
                  <a:lnTo>
                    <a:pt x="52" y="15"/>
                  </a:lnTo>
                  <a:lnTo>
                    <a:pt x="54" y="24"/>
                  </a:lnTo>
                  <a:lnTo>
                    <a:pt x="56" y="32"/>
                  </a:lnTo>
                  <a:lnTo>
                    <a:pt x="54" y="41"/>
                  </a:lnTo>
                  <a:lnTo>
                    <a:pt x="52" y="49"/>
                  </a:lnTo>
                  <a:lnTo>
                    <a:pt x="48" y="56"/>
                  </a:lnTo>
                  <a:lnTo>
                    <a:pt x="42" y="60"/>
                  </a:lnTo>
                  <a:lnTo>
                    <a:pt x="36" y="62"/>
                  </a:lnTo>
                  <a:lnTo>
                    <a:pt x="28" y="64"/>
                  </a:lnTo>
                  <a:lnTo>
                    <a:pt x="20" y="62"/>
                  </a:lnTo>
                  <a:lnTo>
                    <a:pt x="14" y="60"/>
                  </a:lnTo>
                  <a:lnTo>
                    <a:pt x="8" y="56"/>
                  </a:lnTo>
                  <a:lnTo>
                    <a:pt x="4" y="49"/>
                  </a:lnTo>
                  <a:lnTo>
                    <a:pt x="2" y="41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10" y="41"/>
                  </a:lnTo>
                  <a:lnTo>
                    <a:pt x="10" y="45"/>
                  </a:lnTo>
                  <a:lnTo>
                    <a:pt x="14" y="51"/>
                  </a:lnTo>
                  <a:lnTo>
                    <a:pt x="18" y="54"/>
                  </a:lnTo>
                  <a:lnTo>
                    <a:pt x="22" y="56"/>
                  </a:lnTo>
                  <a:lnTo>
                    <a:pt x="28" y="56"/>
                  </a:lnTo>
                  <a:lnTo>
                    <a:pt x="34" y="56"/>
                  </a:lnTo>
                  <a:lnTo>
                    <a:pt x="38" y="54"/>
                  </a:lnTo>
                  <a:lnTo>
                    <a:pt x="42" y="51"/>
                  </a:lnTo>
                  <a:lnTo>
                    <a:pt x="46" y="45"/>
                  </a:lnTo>
                  <a:lnTo>
                    <a:pt x="48" y="39"/>
                  </a:lnTo>
                  <a:lnTo>
                    <a:pt x="48" y="32"/>
                  </a:lnTo>
                  <a:lnTo>
                    <a:pt x="48" y="26"/>
                  </a:lnTo>
                  <a:lnTo>
                    <a:pt x="46" y="19"/>
                  </a:lnTo>
                  <a:lnTo>
                    <a:pt x="42" y="15"/>
                  </a:lnTo>
                  <a:lnTo>
                    <a:pt x="38" y="11"/>
                  </a:lnTo>
                  <a:lnTo>
                    <a:pt x="34" y="9"/>
                  </a:lnTo>
                  <a:lnTo>
                    <a:pt x="28" y="9"/>
                  </a:lnTo>
                  <a:lnTo>
                    <a:pt x="20" y="9"/>
                  </a:lnTo>
                  <a:lnTo>
                    <a:pt x="14" y="13"/>
                  </a:lnTo>
                  <a:lnTo>
                    <a:pt x="12" y="19"/>
                  </a:lnTo>
                  <a:lnTo>
                    <a:pt x="10" y="26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09" name="Freeform 14"/>
            <p:cNvSpPr>
              <a:spLocks/>
            </p:cNvSpPr>
            <p:nvPr/>
          </p:nvSpPr>
          <p:spPr bwMode="auto">
            <a:xfrm>
              <a:off x="1009650" y="2105025"/>
              <a:ext cx="69850" cy="98425"/>
            </a:xfrm>
            <a:custGeom>
              <a:avLst/>
              <a:gdLst>
                <a:gd name="T0" fmla="*/ 0 w 44"/>
                <a:gd name="T1" fmla="*/ 2147483647 h 62"/>
                <a:gd name="T2" fmla="*/ 0 w 44"/>
                <a:gd name="T3" fmla="*/ 0 h 62"/>
                <a:gd name="T4" fmla="*/ 2147483647 w 44"/>
                <a:gd name="T5" fmla="*/ 0 h 62"/>
                <a:gd name="T6" fmla="*/ 2147483647 w 44"/>
                <a:gd name="T7" fmla="*/ 2147483647 h 62"/>
                <a:gd name="T8" fmla="*/ 2147483647 w 44"/>
                <a:gd name="T9" fmla="*/ 0 h 62"/>
                <a:gd name="T10" fmla="*/ 2147483647 w 44"/>
                <a:gd name="T11" fmla="*/ 0 h 62"/>
                <a:gd name="T12" fmla="*/ 2147483647 w 44"/>
                <a:gd name="T13" fmla="*/ 2147483647 h 62"/>
                <a:gd name="T14" fmla="*/ 2147483647 w 44"/>
                <a:gd name="T15" fmla="*/ 2147483647 h 62"/>
                <a:gd name="T16" fmla="*/ 2147483647 w 44"/>
                <a:gd name="T17" fmla="*/ 2147483647 h 62"/>
                <a:gd name="T18" fmla="*/ 2147483647 w 44"/>
                <a:gd name="T19" fmla="*/ 2147483647 h 62"/>
                <a:gd name="T20" fmla="*/ 0 w 44"/>
                <a:gd name="T21" fmla="*/ 2147483647 h 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"/>
                <a:gd name="T34" fmla="*/ 0 h 62"/>
                <a:gd name="T35" fmla="*/ 44 w 44"/>
                <a:gd name="T36" fmla="*/ 62 h 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" h="62">
                  <a:moveTo>
                    <a:pt x="0" y="62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36" y="49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62"/>
                  </a:lnTo>
                  <a:lnTo>
                    <a:pt x="36" y="62"/>
                  </a:lnTo>
                  <a:lnTo>
                    <a:pt x="8" y="15"/>
                  </a:lnTo>
                  <a:lnTo>
                    <a:pt x="8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0" name="Freeform 15"/>
            <p:cNvSpPr>
              <a:spLocks/>
            </p:cNvSpPr>
            <p:nvPr/>
          </p:nvSpPr>
          <p:spPr bwMode="auto">
            <a:xfrm>
              <a:off x="342900" y="2457450"/>
              <a:ext cx="69850" cy="98425"/>
            </a:xfrm>
            <a:custGeom>
              <a:avLst/>
              <a:gdLst>
                <a:gd name="T0" fmla="*/ 0 w 44"/>
                <a:gd name="T1" fmla="*/ 2147483647 h 62"/>
                <a:gd name="T2" fmla="*/ 0 w 44"/>
                <a:gd name="T3" fmla="*/ 0 h 62"/>
                <a:gd name="T4" fmla="*/ 2147483647 w 44"/>
                <a:gd name="T5" fmla="*/ 0 h 62"/>
                <a:gd name="T6" fmla="*/ 2147483647 w 44"/>
                <a:gd name="T7" fmla="*/ 2147483647 h 62"/>
                <a:gd name="T8" fmla="*/ 2147483647 w 44"/>
                <a:gd name="T9" fmla="*/ 2147483647 h 62"/>
                <a:gd name="T10" fmla="*/ 2147483647 w 44"/>
                <a:gd name="T11" fmla="*/ 0 h 62"/>
                <a:gd name="T12" fmla="*/ 2147483647 w 44"/>
                <a:gd name="T13" fmla="*/ 0 h 62"/>
                <a:gd name="T14" fmla="*/ 2147483647 w 44"/>
                <a:gd name="T15" fmla="*/ 2147483647 h 62"/>
                <a:gd name="T16" fmla="*/ 2147483647 w 44"/>
                <a:gd name="T17" fmla="*/ 2147483647 h 62"/>
                <a:gd name="T18" fmla="*/ 2147483647 w 44"/>
                <a:gd name="T19" fmla="*/ 2147483647 h 62"/>
                <a:gd name="T20" fmla="*/ 2147483647 w 44"/>
                <a:gd name="T21" fmla="*/ 2147483647 h 62"/>
                <a:gd name="T22" fmla="*/ 2147483647 w 44"/>
                <a:gd name="T23" fmla="*/ 2147483647 h 62"/>
                <a:gd name="T24" fmla="*/ 0 w 44"/>
                <a:gd name="T25" fmla="*/ 2147483647 h 6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"/>
                <a:gd name="T40" fmla="*/ 0 h 62"/>
                <a:gd name="T41" fmla="*/ 44 w 44"/>
                <a:gd name="T42" fmla="*/ 62 h 6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" h="62">
                  <a:moveTo>
                    <a:pt x="0" y="62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26"/>
                  </a:lnTo>
                  <a:lnTo>
                    <a:pt x="36" y="26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62"/>
                  </a:lnTo>
                  <a:lnTo>
                    <a:pt x="36" y="62"/>
                  </a:lnTo>
                  <a:lnTo>
                    <a:pt x="36" y="32"/>
                  </a:lnTo>
                  <a:lnTo>
                    <a:pt x="8" y="32"/>
                  </a:lnTo>
                  <a:lnTo>
                    <a:pt x="8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1" name="Freeform 16"/>
            <p:cNvSpPr>
              <a:spLocks noEditPoints="1"/>
            </p:cNvSpPr>
            <p:nvPr/>
          </p:nvSpPr>
          <p:spPr bwMode="auto">
            <a:xfrm>
              <a:off x="428625" y="2457450"/>
              <a:ext cx="88900" cy="101600"/>
            </a:xfrm>
            <a:custGeom>
              <a:avLst/>
              <a:gdLst>
                <a:gd name="T0" fmla="*/ 0 w 56"/>
                <a:gd name="T1" fmla="*/ 2147483647 h 64"/>
                <a:gd name="T2" fmla="*/ 2147483647 w 56"/>
                <a:gd name="T3" fmla="*/ 2147483647 h 64"/>
                <a:gd name="T4" fmla="*/ 2147483647 w 56"/>
                <a:gd name="T5" fmla="*/ 2147483647 h 64"/>
                <a:gd name="T6" fmla="*/ 2147483647 w 56"/>
                <a:gd name="T7" fmla="*/ 2147483647 h 64"/>
                <a:gd name="T8" fmla="*/ 2147483647 w 56"/>
                <a:gd name="T9" fmla="*/ 2147483647 h 64"/>
                <a:gd name="T10" fmla="*/ 2147483647 w 56"/>
                <a:gd name="T11" fmla="*/ 0 h 64"/>
                <a:gd name="T12" fmla="*/ 2147483647 w 56"/>
                <a:gd name="T13" fmla="*/ 0 h 64"/>
                <a:gd name="T14" fmla="*/ 2147483647 w 56"/>
                <a:gd name="T15" fmla="*/ 2147483647 h 64"/>
                <a:gd name="T16" fmla="*/ 2147483647 w 56"/>
                <a:gd name="T17" fmla="*/ 2147483647 h 64"/>
                <a:gd name="T18" fmla="*/ 2147483647 w 56"/>
                <a:gd name="T19" fmla="*/ 2147483647 h 64"/>
                <a:gd name="T20" fmla="*/ 2147483647 w 56"/>
                <a:gd name="T21" fmla="*/ 2147483647 h 64"/>
                <a:gd name="T22" fmla="*/ 2147483647 w 56"/>
                <a:gd name="T23" fmla="*/ 2147483647 h 64"/>
                <a:gd name="T24" fmla="*/ 2147483647 w 56"/>
                <a:gd name="T25" fmla="*/ 2147483647 h 64"/>
                <a:gd name="T26" fmla="*/ 2147483647 w 56"/>
                <a:gd name="T27" fmla="*/ 2147483647 h 64"/>
                <a:gd name="T28" fmla="*/ 2147483647 w 56"/>
                <a:gd name="T29" fmla="*/ 2147483647 h 64"/>
                <a:gd name="T30" fmla="*/ 2147483647 w 56"/>
                <a:gd name="T31" fmla="*/ 2147483647 h 64"/>
                <a:gd name="T32" fmla="*/ 2147483647 w 56"/>
                <a:gd name="T33" fmla="*/ 2147483647 h 64"/>
                <a:gd name="T34" fmla="*/ 2147483647 w 56"/>
                <a:gd name="T35" fmla="*/ 2147483647 h 64"/>
                <a:gd name="T36" fmla="*/ 2147483647 w 56"/>
                <a:gd name="T37" fmla="*/ 2147483647 h 64"/>
                <a:gd name="T38" fmla="*/ 2147483647 w 56"/>
                <a:gd name="T39" fmla="*/ 2147483647 h 64"/>
                <a:gd name="T40" fmla="*/ 2147483647 w 56"/>
                <a:gd name="T41" fmla="*/ 2147483647 h 64"/>
                <a:gd name="T42" fmla="*/ 2147483647 w 56"/>
                <a:gd name="T43" fmla="*/ 2147483647 h 64"/>
                <a:gd name="T44" fmla="*/ 2147483647 w 56"/>
                <a:gd name="T45" fmla="*/ 2147483647 h 64"/>
                <a:gd name="T46" fmla="*/ 2147483647 w 56"/>
                <a:gd name="T47" fmla="*/ 2147483647 h 64"/>
                <a:gd name="T48" fmla="*/ 0 w 56"/>
                <a:gd name="T49" fmla="*/ 2147483647 h 64"/>
                <a:gd name="T50" fmla="*/ 2147483647 w 56"/>
                <a:gd name="T51" fmla="*/ 2147483647 h 64"/>
                <a:gd name="T52" fmla="*/ 2147483647 w 56"/>
                <a:gd name="T53" fmla="*/ 2147483647 h 64"/>
                <a:gd name="T54" fmla="*/ 2147483647 w 56"/>
                <a:gd name="T55" fmla="*/ 2147483647 h 64"/>
                <a:gd name="T56" fmla="*/ 2147483647 w 56"/>
                <a:gd name="T57" fmla="*/ 2147483647 h 64"/>
                <a:gd name="T58" fmla="*/ 2147483647 w 56"/>
                <a:gd name="T59" fmla="*/ 2147483647 h 64"/>
                <a:gd name="T60" fmla="*/ 2147483647 w 56"/>
                <a:gd name="T61" fmla="*/ 2147483647 h 64"/>
                <a:gd name="T62" fmla="*/ 2147483647 w 56"/>
                <a:gd name="T63" fmla="*/ 2147483647 h 64"/>
                <a:gd name="T64" fmla="*/ 2147483647 w 56"/>
                <a:gd name="T65" fmla="*/ 2147483647 h 64"/>
                <a:gd name="T66" fmla="*/ 2147483647 w 56"/>
                <a:gd name="T67" fmla="*/ 2147483647 h 64"/>
                <a:gd name="T68" fmla="*/ 2147483647 w 56"/>
                <a:gd name="T69" fmla="*/ 2147483647 h 64"/>
                <a:gd name="T70" fmla="*/ 2147483647 w 56"/>
                <a:gd name="T71" fmla="*/ 2147483647 h 64"/>
                <a:gd name="T72" fmla="*/ 2147483647 w 56"/>
                <a:gd name="T73" fmla="*/ 2147483647 h 64"/>
                <a:gd name="T74" fmla="*/ 2147483647 w 56"/>
                <a:gd name="T75" fmla="*/ 2147483647 h 64"/>
                <a:gd name="T76" fmla="*/ 2147483647 w 56"/>
                <a:gd name="T77" fmla="*/ 2147483647 h 64"/>
                <a:gd name="T78" fmla="*/ 2147483647 w 56"/>
                <a:gd name="T79" fmla="*/ 2147483647 h 64"/>
                <a:gd name="T80" fmla="*/ 2147483647 w 56"/>
                <a:gd name="T81" fmla="*/ 2147483647 h 64"/>
                <a:gd name="T82" fmla="*/ 2147483647 w 56"/>
                <a:gd name="T83" fmla="*/ 2147483647 h 64"/>
                <a:gd name="T84" fmla="*/ 2147483647 w 56"/>
                <a:gd name="T85" fmla="*/ 2147483647 h 64"/>
                <a:gd name="T86" fmla="*/ 2147483647 w 56"/>
                <a:gd name="T87" fmla="*/ 2147483647 h 64"/>
                <a:gd name="T88" fmla="*/ 2147483647 w 56"/>
                <a:gd name="T89" fmla="*/ 2147483647 h 64"/>
                <a:gd name="T90" fmla="*/ 2147483647 w 56"/>
                <a:gd name="T91" fmla="*/ 2147483647 h 64"/>
                <a:gd name="T92" fmla="*/ 2147483647 w 56"/>
                <a:gd name="T93" fmla="*/ 2147483647 h 64"/>
                <a:gd name="T94" fmla="*/ 2147483647 w 56"/>
                <a:gd name="T95" fmla="*/ 2147483647 h 64"/>
                <a:gd name="T96" fmla="*/ 2147483647 w 56"/>
                <a:gd name="T97" fmla="*/ 2147483647 h 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6"/>
                <a:gd name="T148" fmla="*/ 0 h 64"/>
                <a:gd name="T149" fmla="*/ 56 w 56"/>
                <a:gd name="T150" fmla="*/ 64 h 6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6" h="64">
                  <a:moveTo>
                    <a:pt x="0" y="32"/>
                  </a:moveTo>
                  <a:lnTo>
                    <a:pt x="2" y="23"/>
                  </a:lnTo>
                  <a:lnTo>
                    <a:pt x="4" y="15"/>
                  </a:lnTo>
                  <a:lnTo>
                    <a:pt x="8" y="9"/>
                  </a:lnTo>
                  <a:lnTo>
                    <a:pt x="14" y="4"/>
                  </a:lnTo>
                  <a:lnTo>
                    <a:pt x="20" y="0"/>
                  </a:lnTo>
                  <a:lnTo>
                    <a:pt x="28" y="0"/>
                  </a:lnTo>
                  <a:lnTo>
                    <a:pt x="36" y="2"/>
                  </a:lnTo>
                  <a:lnTo>
                    <a:pt x="42" y="4"/>
                  </a:lnTo>
                  <a:lnTo>
                    <a:pt x="48" y="9"/>
                  </a:lnTo>
                  <a:lnTo>
                    <a:pt x="52" y="15"/>
                  </a:lnTo>
                  <a:lnTo>
                    <a:pt x="54" y="23"/>
                  </a:lnTo>
                  <a:lnTo>
                    <a:pt x="56" y="32"/>
                  </a:lnTo>
                  <a:lnTo>
                    <a:pt x="54" y="41"/>
                  </a:lnTo>
                  <a:lnTo>
                    <a:pt x="52" y="49"/>
                  </a:lnTo>
                  <a:lnTo>
                    <a:pt x="48" y="55"/>
                  </a:lnTo>
                  <a:lnTo>
                    <a:pt x="42" y="60"/>
                  </a:lnTo>
                  <a:lnTo>
                    <a:pt x="36" y="62"/>
                  </a:lnTo>
                  <a:lnTo>
                    <a:pt x="28" y="64"/>
                  </a:lnTo>
                  <a:lnTo>
                    <a:pt x="20" y="62"/>
                  </a:lnTo>
                  <a:lnTo>
                    <a:pt x="14" y="60"/>
                  </a:lnTo>
                  <a:lnTo>
                    <a:pt x="8" y="53"/>
                  </a:lnTo>
                  <a:lnTo>
                    <a:pt x="4" y="47"/>
                  </a:lnTo>
                  <a:lnTo>
                    <a:pt x="2" y="41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38"/>
                  </a:lnTo>
                  <a:lnTo>
                    <a:pt x="10" y="45"/>
                  </a:lnTo>
                  <a:lnTo>
                    <a:pt x="14" y="49"/>
                  </a:lnTo>
                  <a:lnTo>
                    <a:pt x="18" y="53"/>
                  </a:lnTo>
                  <a:lnTo>
                    <a:pt x="22" y="55"/>
                  </a:lnTo>
                  <a:lnTo>
                    <a:pt x="28" y="55"/>
                  </a:lnTo>
                  <a:lnTo>
                    <a:pt x="34" y="55"/>
                  </a:lnTo>
                  <a:lnTo>
                    <a:pt x="38" y="53"/>
                  </a:lnTo>
                  <a:lnTo>
                    <a:pt x="42" y="49"/>
                  </a:lnTo>
                  <a:lnTo>
                    <a:pt x="46" y="45"/>
                  </a:lnTo>
                  <a:lnTo>
                    <a:pt x="46" y="38"/>
                  </a:lnTo>
                  <a:lnTo>
                    <a:pt x="48" y="32"/>
                  </a:lnTo>
                  <a:lnTo>
                    <a:pt x="46" y="26"/>
                  </a:lnTo>
                  <a:lnTo>
                    <a:pt x="46" y="19"/>
                  </a:lnTo>
                  <a:lnTo>
                    <a:pt x="42" y="15"/>
                  </a:lnTo>
                  <a:lnTo>
                    <a:pt x="38" y="11"/>
                  </a:lnTo>
                  <a:lnTo>
                    <a:pt x="34" y="9"/>
                  </a:lnTo>
                  <a:lnTo>
                    <a:pt x="28" y="6"/>
                  </a:lnTo>
                  <a:lnTo>
                    <a:pt x="20" y="9"/>
                  </a:lnTo>
                  <a:lnTo>
                    <a:pt x="14" y="13"/>
                  </a:lnTo>
                  <a:lnTo>
                    <a:pt x="10" y="17"/>
                  </a:lnTo>
                  <a:lnTo>
                    <a:pt x="10" y="23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2" name="Freeform 17"/>
            <p:cNvSpPr>
              <a:spLocks/>
            </p:cNvSpPr>
            <p:nvPr/>
          </p:nvSpPr>
          <p:spPr bwMode="auto">
            <a:xfrm>
              <a:off x="2581275" y="2705100"/>
              <a:ext cx="314325" cy="246063"/>
            </a:xfrm>
            <a:custGeom>
              <a:avLst/>
              <a:gdLst>
                <a:gd name="T0" fmla="*/ 2147483647 w 198"/>
                <a:gd name="T1" fmla="*/ 2147483647 h 155"/>
                <a:gd name="T2" fmla="*/ 2147483647 w 198"/>
                <a:gd name="T3" fmla="*/ 2147483647 h 155"/>
                <a:gd name="T4" fmla="*/ 0 w 198"/>
                <a:gd name="T5" fmla="*/ 2147483647 h 155"/>
                <a:gd name="T6" fmla="*/ 2147483647 w 198"/>
                <a:gd name="T7" fmla="*/ 2147483647 h 155"/>
                <a:gd name="T8" fmla="*/ 2147483647 w 198"/>
                <a:gd name="T9" fmla="*/ 0 h 155"/>
                <a:gd name="T10" fmla="*/ 2147483647 w 198"/>
                <a:gd name="T11" fmla="*/ 2147483647 h 1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8"/>
                <a:gd name="T19" fmla="*/ 0 h 155"/>
                <a:gd name="T20" fmla="*/ 198 w 198"/>
                <a:gd name="T21" fmla="*/ 155 h 1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8" h="155">
                  <a:moveTo>
                    <a:pt x="198" y="149"/>
                  </a:moveTo>
                  <a:lnTo>
                    <a:pt x="194" y="155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98" y="14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3" name="Freeform 18"/>
            <p:cNvSpPr>
              <a:spLocks/>
            </p:cNvSpPr>
            <p:nvPr/>
          </p:nvSpPr>
          <p:spPr bwMode="auto">
            <a:xfrm>
              <a:off x="2282825" y="2701925"/>
              <a:ext cx="301625" cy="114300"/>
            </a:xfrm>
            <a:custGeom>
              <a:avLst/>
              <a:gdLst>
                <a:gd name="T0" fmla="*/ 2147483647 w 190"/>
                <a:gd name="T1" fmla="*/ 0 h 72"/>
                <a:gd name="T2" fmla="*/ 2147483647 w 190"/>
                <a:gd name="T3" fmla="*/ 2147483647 h 72"/>
                <a:gd name="T4" fmla="*/ 2147483647 w 190"/>
                <a:gd name="T5" fmla="*/ 2147483647 h 72"/>
                <a:gd name="T6" fmla="*/ 2147483647 w 190"/>
                <a:gd name="T7" fmla="*/ 2147483647 h 72"/>
                <a:gd name="T8" fmla="*/ 0 w 190"/>
                <a:gd name="T9" fmla="*/ 2147483647 h 72"/>
                <a:gd name="T10" fmla="*/ 2147483647 w 190"/>
                <a:gd name="T11" fmla="*/ 0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0"/>
                <a:gd name="T19" fmla="*/ 0 h 72"/>
                <a:gd name="T20" fmla="*/ 190 w 190"/>
                <a:gd name="T21" fmla="*/ 72 h 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0" h="72">
                  <a:moveTo>
                    <a:pt x="186" y="0"/>
                  </a:moveTo>
                  <a:lnTo>
                    <a:pt x="190" y="4"/>
                  </a:lnTo>
                  <a:lnTo>
                    <a:pt x="188" y="8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4" name="Freeform 19"/>
            <p:cNvSpPr>
              <a:spLocks/>
            </p:cNvSpPr>
            <p:nvPr/>
          </p:nvSpPr>
          <p:spPr bwMode="auto">
            <a:xfrm>
              <a:off x="1993900" y="2505075"/>
              <a:ext cx="190500" cy="271463"/>
            </a:xfrm>
            <a:custGeom>
              <a:avLst/>
              <a:gdLst>
                <a:gd name="T0" fmla="*/ 2147483647 w 120"/>
                <a:gd name="T1" fmla="*/ 2147483647 h 171"/>
                <a:gd name="T2" fmla="*/ 2147483647 w 120"/>
                <a:gd name="T3" fmla="*/ 2147483647 h 171"/>
                <a:gd name="T4" fmla="*/ 0 w 120"/>
                <a:gd name="T5" fmla="*/ 2147483647 h 171"/>
                <a:gd name="T6" fmla="*/ 2147483647 w 120"/>
                <a:gd name="T7" fmla="*/ 0 h 171"/>
                <a:gd name="T8" fmla="*/ 2147483647 w 120"/>
                <a:gd name="T9" fmla="*/ 0 h 171"/>
                <a:gd name="T10" fmla="*/ 2147483647 w 120"/>
                <a:gd name="T11" fmla="*/ 2147483647 h 1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0"/>
                <a:gd name="T19" fmla="*/ 0 h 171"/>
                <a:gd name="T20" fmla="*/ 120 w 120"/>
                <a:gd name="T21" fmla="*/ 171 h 17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0" h="171">
                  <a:moveTo>
                    <a:pt x="120" y="166"/>
                  </a:moveTo>
                  <a:lnTo>
                    <a:pt x="114" y="171"/>
                  </a:lnTo>
                  <a:lnTo>
                    <a:pt x="0" y="4"/>
                  </a:lnTo>
                  <a:lnTo>
                    <a:pt x="2" y="0"/>
                  </a:lnTo>
                  <a:lnTo>
                    <a:pt x="8" y="0"/>
                  </a:lnTo>
                  <a:lnTo>
                    <a:pt x="120" y="166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5" name="Freeform 20"/>
            <p:cNvSpPr>
              <a:spLocks/>
            </p:cNvSpPr>
            <p:nvPr/>
          </p:nvSpPr>
          <p:spPr bwMode="auto">
            <a:xfrm>
              <a:off x="1993900" y="2166938"/>
              <a:ext cx="228600" cy="338137"/>
            </a:xfrm>
            <a:custGeom>
              <a:avLst/>
              <a:gdLst>
                <a:gd name="T0" fmla="*/ 2147483647 w 144"/>
                <a:gd name="T1" fmla="*/ 2147483647 h 213"/>
                <a:gd name="T2" fmla="*/ 2147483647 w 144"/>
                <a:gd name="T3" fmla="*/ 2147483647 h 213"/>
                <a:gd name="T4" fmla="*/ 0 w 144"/>
                <a:gd name="T5" fmla="*/ 2147483647 h 213"/>
                <a:gd name="T6" fmla="*/ 2147483647 w 144"/>
                <a:gd name="T7" fmla="*/ 0 h 213"/>
                <a:gd name="T8" fmla="*/ 2147483647 w 144"/>
                <a:gd name="T9" fmla="*/ 2147483647 h 213"/>
                <a:gd name="T10" fmla="*/ 2147483647 w 144"/>
                <a:gd name="T11" fmla="*/ 2147483647 h 213"/>
                <a:gd name="T12" fmla="*/ 2147483647 w 144"/>
                <a:gd name="T13" fmla="*/ 2147483647 h 2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213"/>
                <a:gd name="T23" fmla="*/ 144 w 144"/>
                <a:gd name="T24" fmla="*/ 213 h 2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213">
                  <a:moveTo>
                    <a:pt x="8" y="213"/>
                  </a:moveTo>
                  <a:lnTo>
                    <a:pt x="2" y="213"/>
                  </a:lnTo>
                  <a:lnTo>
                    <a:pt x="0" y="209"/>
                  </a:lnTo>
                  <a:lnTo>
                    <a:pt x="142" y="0"/>
                  </a:lnTo>
                  <a:lnTo>
                    <a:pt x="144" y="6"/>
                  </a:lnTo>
                  <a:lnTo>
                    <a:pt x="144" y="10"/>
                  </a:lnTo>
                  <a:lnTo>
                    <a:pt x="8" y="21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6" name="Freeform 21"/>
            <p:cNvSpPr>
              <a:spLocks/>
            </p:cNvSpPr>
            <p:nvPr/>
          </p:nvSpPr>
          <p:spPr bwMode="auto">
            <a:xfrm>
              <a:off x="2219325" y="2166938"/>
              <a:ext cx="365125" cy="138112"/>
            </a:xfrm>
            <a:custGeom>
              <a:avLst/>
              <a:gdLst>
                <a:gd name="T0" fmla="*/ 2147483647 w 230"/>
                <a:gd name="T1" fmla="*/ 2147483647 h 87"/>
                <a:gd name="T2" fmla="*/ 2147483647 w 230"/>
                <a:gd name="T3" fmla="*/ 2147483647 h 87"/>
                <a:gd name="T4" fmla="*/ 0 w 230"/>
                <a:gd name="T5" fmla="*/ 0 h 87"/>
                <a:gd name="T6" fmla="*/ 2147483647 w 230"/>
                <a:gd name="T7" fmla="*/ 2147483647 h 87"/>
                <a:gd name="T8" fmla="*/ 2147483647 w 230"/>
                <a:gd name="T9" fmla="*/ 2147483647 h 87"/>
                <a:gd name="T10" fmla="*/ 2147483647 w 230"/>
                <a:gd name="T11" fmla="*/ 2147483647 h 87"/>
                <a:gd name="T12" fmla="*/ 2147483647 w 230"/>
                <a:gd name="T13" fmla="*/ 2147483647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0"/>
                <a:gd name="T22" fmla="*/ 0 h 87"/>
                <a:gd name="T23" fmla="*/ 230 w 230"/>
                <a:gd name="T24" fmla="*/ 87 h 8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0" h="87">
                  <a:moveTo>
                    <a:pt x="2" y="10"/>
                  </a:moveTo>
                  <a:lnTo>
                    <a:pt x="2" y="6"/>
                  </a:lnTo>
                  <a:lnTo>
                    <a:pt x="0" y="0"/>
                  </a:lnTo>
                  <a:lnTo>
                    <a:pt x="228" y="78"/>
                  </a:lnTo>
                  <a:lnTo>
                    <a:pt x="230" y="85"/>
                  </a:lnTo>
                  <a:lnTo>
                    <a:pt x="226" y="87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7" name="Freeform 22"/>
            <p:cNvSpPr>
              <a:spLocks/>
            </p:cNvSpPr>
            <p:nvPr/>
          </p:nvSpPr>
          <p:spPr bwMode="auto">
            <a:xfrm>
              <a:off x="2578100" y="2301875"/>
              <a:ext cx="12700" cy="406400"/>
            </a:xfrm>
            <a:custGeom>
              <a:avLst/>
              <a:gdLst>
                <a:gd name="T0" fmla="*/ 0 w 8"/>
                <a:gd name="T1" fmla="*/ 2147483647 h 256"/>
                <a:gd name="T2" fmla="*/ 2147483647 w 8"/>
                <a:gd name="T3" fmla="*/ 0 h 256"/>
                <a:gd name="T4" fmla="*/ 2147483647 w 8"/>
                <a:gd name="T5" fmla="*/ 2147483647 h 256"/>
                <a:gd name="T6" fmla="*/ 2147483647 w 8"/>
                <a:gd name="T7" fmla="*/ 2147483647 h 256"/>
                <a:gd name="T8" fmla="*/ 2147483647 w 8"/>
                <a:gd name="T9" fmla="*/ 2147483647 h 256"/>
                <a:gd name="T10" fmla="*/ 0 w 8"/>
                <a:gd name="T11" fmla="*/ 2147483647 h 256"/>
                <a:gd name="T12" fmla="*/ 0 w 8"/>
                <a:gd name="T13" fmla="*/ 2147483647 h 2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256"/>
                <a:gd name="T23" fmla="*/ 8 w 8"/>
                <a:gd name="T24" fmla="*/ 256 h 2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256">
                  <a:moveTo>
                    <a:pt x="0" y="2"/>
                  </a:moveTo>
                  <a:lnTo>
                    <a:pt x="4" y="0"/>
                  </a:lnTo>
                  <a:lnTo>
                    <a:pt x="8" y="2"/>
                  </a:lnTo>
                  <a:lnTo>
                    <a:pt x="8" y="254"/>
                  </a:lnTo>
                  <a:lnTo>
                    <a:pt x="4" y="256"/>
                  </a:lnTo>
                  <a:lnTo>
                    <a:pt x="0" y="25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8" name="Freeform 23"/>
            <p:cNvSpPr>
              <a:spLocks/>
            </p:cNvSpPr>
            <p:nvPr/>
          </p:nvSpPr>
          <p:spPr bwMode="auto">
            <a:xfrm>
              <a:off x="2581275" y="2054225"/>
              <a:ext cx="314325" cy="250825"/>
            </a:xfrm>
            <a:custGeom>
              <a:avLst/>
              <a:gdLst>
                <a:gd name="T0" fmla="*/ 2147483647 w 198"/>
                <a:gd name="T1" fmla="*/ 2147483647 h 158"/>
                <a:gd name="T2" fmla="*/ 2147483647 w 198"/>
                <a:gd name="T3" fmla="*/ 2147483647 h 158"/>
                <a:gd name="T4" fmla="*/ 0 w 198"/>
                <a:gd name="T5" fmla="*/ 2147483647 h 158"/>
                <a:gd name="T6" fmla="*/ 2147483647 w 198"/>
                <a:gd name="T7" fmla="*/ 0 h 158"/>
                <a:gd name="T8" fmla="*/ 2147483647 w 198"/>
                <a:gd name="T9" fmla="*/ 2147483647 h 158"/>
                <a:gd name="T10" fmla="*/ 2147483647 w 198"/>
                <a:gd name="T11" fmla="*/ 2147483647 h 1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8"/>
                <a:gd name="T19" fmla="*/ 0 h 158"/>
                <a:gd name="T20" fmla="*/ 198 w 198"/>
                <a:gd name="T21" fmla="*/ 158 h 1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8" h="158">
                  <a:moveTo>
                    <a:pt x="6" y="158"/>
                  </a:moveTo>
                  <a:lnTo>
                    <a:pt x="2" y="156"/>
                  </a:lnTo>
                  <a:lnTo>
                    <a:pt x="0" y="149"/>
                  </a:lnTo>
                  <a:lnTo>
                    <a:pt x="194" y="0"/>
                  </a:lnTo>
                  <a:lnTo>
                    <a:pt x="198" y="9"/>
                  </a:lnTo>
                  <a:lnTo>
                    <a:pt x="6" y="15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9" name="Freeform 24"/>
            <p:cNvSpPr>
              <a:spLocks/>
            </p:cNvSpPr>
            <p:nvPr/>
          </p:nvSpPr>
          <p:spPr bwMode="auto">
            <a:xfrm>
              <a:off x="1676400" y="2498725"/>
              <a:ext cx="320675" cy="12700"/>
            </a:xfrm>
            <a:custGeom>
              <a:avLst/>
              <a:gdLst>
                <a:gd name="T0" fmla="*/ 2147483647 w 202"/>
                <a:gd name="T1" fmla="*/ 0 h 8"/>
                <a:gd name="T2" fmla="*/ 2147483647 w 202"/>
                <a:gd name="T3" fmla="*/ 2147483647 h 8"/>
                <a:gd name="T4" fmla="*/ 2147483647 w 202"/>
                <a:gd name="T5" fmla="*/ 2147483647 h 8"/>
                <a:gd name="T6" fmla="*/ 0 w 202"/>
                <a:gd name="T7" fmla="*/ 2147483647 h 8"/>
                <a:gd name="T8" fmla="*/ 0 w 202"/>
                <a:gd name="T9" fmla="*/ 0 h 8"/>
                <a:gd name="T10" fmla="*/ 2147483647 w 202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2"/>
                <a:gd name="T19" fmla="*/ 0 h 8"/>
                <a:gd name="T20" fmla="*/ 202 w 202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2" h="8">
                  <a:moveTo>
                    <a:pt x="200" y="0"/>
                  </a:moveTo>
                  <a:lnTo>
                    <a:pt x="202" y="4"/>
                  </a:lnTo>
                  <a:lnTo>
                    <a:pt x="20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0" name="Freeform 25"/>
            <p:cNvSpPr>
              <a:spLocks/>
            </p:cNvSpPr>
            <p:nvPr/>
          </p:nvSpPr>
          <p:spPr bwMode="auto">
            <a:xfrm>
              <a:off x="1422400" y="2146300"/>
              <a:ext cx="158750" cy="287338"/>
            </a:xfrm>
            <a:custGeom>
              <a:avLst/>
              <a:gdLst>
                <a:gd name="T0" fmla="*/ 2147483647 w 100"/>
                <a:gd name="T1" fmla="*/ 2147483647 h 181"/>
                <a:gd name="T2" fmla="*/ 2147483647 w 100"/>
                <a:gd name="T3" fmla="*/ 2147483647 h 181"/>
                <a:gd name="T4" fmla="*/ 0 w 100"/>
                <a:gd name="T5" fmla="*/ 2147483647 h 181"/>
                <a:gd name="T6" fmla="*/ 2147483647 w 100"/>
                <a:gd name="T7" fmla="*/ 2147483647 h 181"/>
                <a:gd name="T8" fmla="*/ 2147483647 w 100"/>
                <a:gd name="T9" fmla="*/ 0 h 181"/>
                <a:gd name="T10" fmla="*/ 2147483647 w 100"/>
                <a:gd name="T11" fmla="*/ 2147483647 h 1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"/>
                <a:gd name="T19" fmla="*/ 0 h 181"/>
                <a:gd name="T20" fmla="*/ 100 w 100"/>
                <a:gd name="T21" fmla="*/ 181 h 1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" h="181">
                  <a:moveTo>
                    <a:pt x="100" y="177"/>
                  </a:moveTo>
                  <a:lnTo>
                    <a:pt x="94" y="181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100" y="177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1" name="Freeform 26"/>
            <p:cNvSpPr>
              <a:spLocks/>
            </p:cNvSpPr>
            <p:nvPr/>
          </p:nvSpPr>
          <p:spPr bwMode="auto">
            <a:xfrm>
              <a:off x="1431925" y="1878013"/>
              <a:ext cx="171450" cy="301625"/>
            </a:xfrm>
            <a:custGeom>
              <a:avLst/>
              <a:gdLst>
                <a:gd name="T0" fmla="*/ 2147483647 w 108"/>
                <a:gd name="T1" fmla="*/ 2147483647 h 190"/>
                <a:gd name="T2" fmla="*/ 0 w 108"/>
                <a:gd name="T3" fmla="*/ 2147483647 h 190"/>
                <a:gd name="T4" fmla="*/ 2147483647 w 108"/>
                <a:gd name="T5" fmla="*/ 0 h 190"/>
                <a:gd name="T6" fmla="*/ 2147483647 w 108"/>
                <a:gd name="T7" fmla="*/ 2147483647 h 190"/>
                <a:gd name="T8" fmla="*/ 2147483647 w 108"/>
                <a:gd name="T9" fmla="*/ 2147483647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"/>
                <a:gd name="T16" fmla="*/ 0 h 190"/>
                <a:gd name="T17" fmla="*/ 108 w 108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" h="190">
                  <a:moveTo>
                    <a:pt x="8" y="190"/>
                  </a:moveTo>
                  <a:lnTo>
                    <a:pt x="0" y="186"/>
                  </a:lnTo>
                  <a:lnTo>
                    <a:pt x="102" y="0"/>
                  </a:lnTo>
                  <a:lnTo>
                    <a:pt x="108" y="4"/>
                  </a:lnTo>
                  <a:lnTo>
                    <a:pt x="8" y="19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2" name="Freeform 27"/>
            <p:cNvSpPr>
              <a:spLocks/>
            </p:cNvSpPr>
            <p:nvPr/>
          </p:nvSpPr>
          <p:spPr bwMode="auto">
            <a:xfrm>
              <a:off x="1393825" y="1854200"/>
              <a:ext cx="171450" cy="301625"/>
            </a:xfrm>
            <a:custGeom>
              <a:avLst/>
              <a:gdLst>
                <a:gd name="T0" fmla="*/ 2147483647 w 108"/>
                <a:gd name="T1" fmla="*/ 2147483647 h 190"/>
                <a:gd name="T2" fmla="*/ 0 w 108"/>
                <a:gd name="T3" fmla="*/ 2147483647 h 190"/>
                <a:gd name="T4" fmla="*/ 2147483647 w 108"/>
                <a:gd name="T5" fmla="*/ 0 h 190"/>
                <a:gd name="T6" fmla="*/ 2147483647 w 108"/>
                <a:gd name="T7" fmla="*/ 2147483647 h 190"/>
                <a:gd name="T8" fmla="*/ 2147483647 w 108"/>
                <a:gd name="T9" fmla="*/ 2147483647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"/>
                <a:gd name="T16" fmla="*/ 0 h 190"/>
                <a:gd name="T17" fmla="*/ 108 w 108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" h="190">
                  <a:moveTo>
                    <a:pt x="6" y="190"/>
                  </a:moveTo>
                  <a:lnTo>
                    <a:pt x="0" y="186"/>
                  </a:lnTo>
                  <a:lnTo>
                    <a:pt x="100" y="0"/>
                  </a:lnTo>
                  <a:lnTo>
                    <a:pt x="108" y="5"/>
                  </a:lnTo>
                  <a:lnTo>
                    <a:pt x="6" y="19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3" name="Freeform 28"/>
            <p:cNvSpPr>
              <a:spLocks/>
            </p:cNvSpPr>
            <p:nvPr/>
          </p:nvSpPr>
          <p:spPr bwMode="auto">
            <a:xfrm>
              <a:off x="1104900" y="2146300"/>
              <a:ext cx="323850" cy="12700"/>
            </a:xfrm>
            <a:custGeom>
              <a:avLst/>
              <a:gdLst>
                <a:gd name="T0" fmla="*/ 2147483647 w 204"/>
                <a:gd name="T1" fmla="*/ 0 h 8"/>
                <a:gd name="T2" fmla="*/ 2147483647 w 204"/>
                <a:gd name="T3" fmla="*/ 2147483647 h 8"/>
                <a:gd name="T4" fmla="*/ 2147483647 w 204"/>
                <a:gd name="T5" fmla="*/ 2147483647 h 8"/>
                <a:gd name="T6" fmla="*/ 0 w 204"/>
                <a:gd name="T7" fmla="*/ 2147483647 h 8"/>
                <a:gd name="T8" fmla="*/ 0 w 204"/>
                <a:gd name="T9" fmla="*/ 0 h 8"/>
                <a:gd name="T10" fmla="*/ 2147483647 w 204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"/>
                <a:gd name="T19" fmla="*/ 0 h 8"/>
                <a:gd name="T20" fmla="*/ 204 w 20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" h="8">
                  <a:moveTo>
                    <a:pt x="204" y="0"/>
                  </a:moveTo>
                  <a:lnTo>
                    <a:pt x="202" y="4"/>
                  </a:lnTo>
                  <a:lnTo>
                    <a:pt x="20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4" name="Freeform 29"/>
            <p:cNvSpPr>
              <a:spLocks/>
            </p:cNvSpPr>
            <p:nvPr/>
          </p:nvSpPr>
          <p:spPr bwMode="auto">
            <a:xfrm>
              <a:off x="850900" y="2227263"/>
              <a:ext cx="155575" cy="277812"/>
            </a:xfrm>
            <a:custGeom>
              <a:avLst/>
              <a:gdLst>
                <a:gd name="T0" fmla="*/ 2147483647 w 98"/>
                <a:gd name="T1" fmla="*/ 0 h 175"/>
                <a:gd name="T2" fmla="*/ 2147483647 w 98"/>
                <a:gd name="T3" fmla="*/ 2147483647 h 175"/>
                <a:gd name="T4" fmla="*/ 2147483647 w 98"/>
                <a:gd name="T5" fmla="*/ 2147483647 h 175"/>
                <a:gd name="T6" fmla="*/ 2147483647 w 98"/>
                <a:gd name="T7" fmla="*/ 2147483647 h 175"/>
                <a:gd name="T8" fmla="*/ 0 w 98"/>
                <a:gd name="T9" fmla="*/ 2147483647 h 175"/>
                <a:gd name="T10" fmla="*/ 2147483647 w 98"/>
                <a:gd name="T11" fmla="*/ 0 h 1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75"/>
                <a:gd name="T20" fmla="*/ 98 w 98"/>
                <a:gd name="T21" fmla="*/ 175 h 1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75">
                  <a:moveTo>
                    <a:pt x="92" y="0"/>
                  </a:moveTo>
                  <a:lnTo>
                    <a:pt x="98" y="4"/>
                  </a:lnTo>
                  <a:lnTo>
                    <a:pt x="6" y="175"/>
                  </a:lnTo>
                  <a:lnTo>
                    <a:pt x="2" y="175"/>
                  </a:lnTo>
                  <a:lnTo>
                    <a:pt x="0" y="17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5" name="Freeform 30"/>
            <p:cNvSpPr>
              <a:spLocks/>
            </p:cNvSpPr>
            <p:nvPr/>
          </p:nvSpPr>
          <p:spPr bwMode="auto">
            <a:xfrm>
              <a:off x="901700" y="2251075"/>
              <a:ext cx="146050" cy="257175"/>
            </a:xfrm>
            <a:custGeom>
              <a:avLst/>
              <a:gdLst>
                <a:gd name="T0" fmla="*/ 2147483647 w 92"/>
                <a:gd name="T1" fmla="*/ 0 h 162"/>
                <a:gd name="T2" fmla="*/ 2147483647 w 92"/>
                <a:gd name="T3" fmla="*/ 2147483647 h 162"/>
                <a:gd name="T4" fmla="*/ 2147483647 w 92"/>
                <a:gd name="T5" fmla="*/ 2147483647 h 162"/>
                <a:gd name="T6" fmla="*/ 0 w 92"/>
                <a:gd name="T7" fmla="*/ 2147483647 h 162"/>
                <a:gd name="T8" fmla="*/ 2147483647 w 92"/>
                <a:gd name="T9" fmla="*/ 0 h 1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162"/>
                <a:gd name="T17" fmla="*/ 92 w 92"/>
                <a:gd name="T18" fmla="*/ 162 h 1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162">
                  <a:moveTo>
                    <a:pt x="84" y="0"/>
                  </a:moveTo>
                  <a:lnTo>
                    <a:pt x="92" y="4"/>
                  </a:lnTo>
                  <a:lnTo>
                    <a:pt x="6" y="162"/>
                  </a:lnTo>
                  <a:lnTo>
                    <a:pt x="0" y="1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6" name="Freeform 31"/>
            <p:cNvSpPr>
              <a:spLocks/>
            </p:cNvSpPr>
            <p:nvPr/>
          </p:nvSpPr>
          <p:spPr bwMode="auto">
            <a:xfrm>
              <a:off x="539750" y="2498725"/>
              <a:ext cx="314325" cy="12700"/>
            </a:xfrm>
            <a:custGeom>
              <a:avLst/>
              <a:gdLst>
                <a:gd name="T0" fmla="*/ 2147483647 w 198"/>
                <a:gd name="T1" fmla="*/ 0 h 8"/>
                <a:gd name="T2" fmla="*/ 2147483647 w 198"/>
                <a:gd name="T3" fmla="*/ 2147483647 h 8"/>
                <a:gd name="T4" fmla="*/ 2147483647 w 198"/>
                <a:gd name="T5" fmla="*/ 2147483647 h 8"/>
                <a:gd name="T6" fmla="*/ 0 w 198"/>
                <a:gd name="T7" fmla="*/ 2147483647 h 8"/>
                <a:gd name="T8" fmla="*/ 0 w 198"/>
                <a:gd name="T9" fmla="*/ 0 h 8"/>
                <a:gd name="T10" fmla="*/ 2147483647 w 198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8"/>
                <a:gd name="T19" fmla="*/ 0 h 8"/>
                <a:gd name="T20" fmla="*/ 198 w 198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8" h="8">
                  <a:moveTo>
                    <a:pt x="196" y="0"/>
                  </a:moveTo>
                  <a:lnTo>
                    <a:pt x="198" y="4"/>
                  </a:lnTo>
                  <a:lnTo>
                    <a:pt x="196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7" name="Freeform 32"/>
            <p:cNvSpPr>
              <a:spLocks/>
            </p:cNvSpPr>
            <p:nvPr/>
          </p:nvSpPr>
          <p:spPr bwMode="auto">
            <a:xfrm>
              <a:off x="850900" y="2505075"/>
              <a:ext cx="196850" cy="358775"/>
            </a:xfrm>
            <a:custGeom>
              <a:avLst/>
              <a:gdLst>
                <a:gd name="T0" fmla="*/ 0 w 124"/>
                <a:gd name="T1" fmla="*/ 2147483647 h 226"/>
                <a:gd name="T2" fmla="*/ 2147483647 w 124"/>
                <a:gd name="T3" fmla="*/ 0 h 226"/>
                <a:gd name="T4" fmla="*/ 2147483647 w 124"/>
                <a:gd name="T5" fmla="*/ 0 h 226"/>
                <a:gd name="T6" fmla="*/ 2147483647 w 124"/>
                <a:gd name="T7" fmla="*/ 2147483647 h 226"/>
                <a:gd name="T8" fmla="*/ 2147483647 w 124"/>
                <a:gd name="T9" fmla="*/ 2147483647 h 226"/>
                <a:gd name="T10" fmla="*/ 2147483647 w 124"/>
                <a:gd name="T11" fmla="*/ 2147483647 h 226"/>
                <a:gd name="T12" fmla="*/ 0 w 124"/>
                <a:gd name="T13" fmla="*/ 2147483647 h 2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4"/>
                <a:gd name="T22" fmla="*/ 0 h 226"/>
                <a:gd name="T23" fmla="*/ 124 w 124"/>
                <a:gd name="T24" fmla="*/ 226 h 2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4" h="226">
                  <a:moveTo>
                    <a:pt x="0" y="4"/>
                  </a:moveTo>
                  <a:lnTo>
                    <a:pt x="2" y="0"/>
                  </a:lnTo>
                  <a:lnTo>
                    <a:pt x="6" y="0"/>
                  </a:lnTo>
                  <a:lnTo>
                    <a:pt x="124" y="217"/>
                  </a:lnTo>
                  <a:lnTo>
                    <a:pt x="122" y="222"/>
                  </a:lnTo>
                  <a:lnTo>
                    <a:pt x="120" y="22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8" name="Freeform 33"/>
            <p:cNvSpPr>
              <a:spLocks/>
            </p:cNvSpPr>
            <p:nvPr/>
          </p:nvSpPr>
          <p:spPr bwMode="auto">
            <a:xfrm>
              <a:off x="1041400" y="2849563"/>
              <a:ext cx="387350" cy="14287"/>
            </a:xfrm>
            <a:custGeom>
              <a:avLst/>
              <a:gdLst>
                <a:gd name="T0" fmla="*/ 0 w 244"/>
                <a:gd name="T1" fmla="*/ 2147483647 h 9"/>
                <a:gd name="T2" fmla="*/ 2147483647 w 244"/>
                <a:gd name="T3" fmla="*/ 2147483647 h 9"/>
                <a:gd name="T4" fmla="*/ 2147483647 w 244"/>
                <a:gd name="T5" fmla="*/ 0 h 9"/>
                <a:gd name="T6" fmla="*/ 2147483647 w 244"/>
                <a:gd name="T7" fmla="*/ 0 h 9"/>
                <a:gd name="T8" fmla="*/ 2147483647 w 244"/>
                <a:gd name="T9" fmla="*/ 2147483647 h 9"/>
                <a:gd name="T10" fmla="*/ 2147483647 w 244"/>
                <a:gd name="T11" fmla="*/ 2147483647 h 9"/>
                <a:gd name="T12" fmla="*/ 0 w 244"/>
                <a:gd name="T13" fmla="*/ 2147483647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4"/>
                <a:gd name="T22" fmla="*/ 0 h 9"/>
                <a:gd name="T23" fmla="*/ 244 w 24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4" h="9">
                  <a:moveTo>
                    <a:pt x="0" y="9"/>
                  </a:moveTo>
                  <a:lnTo>
                    <a:pt x="2" y="5"/>
                  </a:lnTo>
                  <a:lnTo>
                    <a:pt x="4" y="0"/>
                  </a:lnTo>
                  <a:lnTo>
                    <a:pt x="240" y="0"/>
                  </a:lnTo>
                  <a:lnTo>
                    <a:pt x="242" y="5"/>
                  </a:lnTo>
                  <a:lnTo>
                    <a:pt x="244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9" name="Rectangle 34"/>
            <p:cNvSpPr>
              <a:spLocks noChangeArrowheads="1"/>
            </p:cNvSpPr>
            <p:nvPr/>
          </p:nvSpPr>
          <p:spPr bwMode="auto">
            <a:xfrm>
              <a:off x="1069975" y="2798763"/>
              <a:ext cx="330200" cy="14287"/>
            </a:xfrm>
            <a:prstGeom prst="rect">
              <a:avLst/>
            </a:prstGeom>
            <a:solidFill>
              <a:schemeClr val="hlink"/>
            </a:solidFill>
            <a:ln w="0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30" name="Freeform 35"/>
            <p:cNvSpPr>
              <a:spLocks/>
            </p:cNvSpPr>
            <p:nvPr/>
          </p:nvSpPr>
          <p:spPr bwMode="auto">
            <a:xfrm>
              <a:off x="1422400" y="2579688"/>
              <a:ext cx="155575" cy="284162"/>
            </a:xfrm>
            <a:custGeom>
              <a:avLst/>
              <a:gdLst>
                <a:gd name="T0" fmla="*/ 2147483647 w 98"/>
                <a:gd name="T1" fmla="*/ 0 h 179"/>
                <a:gd name="T2" fmla="*/ 2147483647 w 98"/>
                <a:gd name="T3" fmla="*/ 2147483647 h 179"/>
                <a:gd name="T4" fmla="*/ 2147483647 w 98"/>
                <a:gd name="T5" fmla="*/ 2147483647 h 179"/>
                <a:gd name="T6" fmla="*/ 2147483647 w 98"/>
                <a:gd name="T7" fmla="*/ 2147483647 h 179"/>
                <a:gd name="T8" fmla="*/ 0 w 98"/>
                <a:gd name="T9" fmla="*/ 2147483647 h 179"/>
                <a:gd name="T10" fmla="*/ 2147483647 w 98"/>
                <a:gd name="T11" fmla="*/ 0 h 1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79"/>
                <a:gd name="T20" fmla="*/ 98 w 98"/>
                <a:gd name="T21" fmla="*/ 179 h 1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79">
                  <a:moveTo>
                    <a:pt x="92" y="0"/>
                  </a:moveTo>
                  <a:lnTo>
                    <a:pt x="98" y="4"/>
                  </a:lnTo>
                  <a:lnTo>
                    <a:pt x="4" y="179"/>
                  </a:lnTo>
                  <a:lnTo>
                    <a:pt x="2" y="175"/>
                  </a:lnTo>
                  <a:lnTo>
                    <a:pt x="0" y="17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1" name="Freeform 37"/>
            <p:cNvSpPr>
              <a:spLocks noEditPoints="1"/>
            </p:cNvSpPr>
            <p:nvPr/>
          </p:nvSpPr>
          <p:spPr bwMode="auto">
            <a:xfrm>
              <a:off x="1852613" y="5708650"/>
              <a:ext cx="100012" cy="100013"/>
            </a:xfrm>
            <a:custGeom>
              <a:avLst/>
              <a:gdLst>
                <a:gd name="T0" fmla="*/ 0 w 63"/>
                <a:gd name="T1" fmla="*/ 2147483647 h 63"/>
                <a:gd name="T2" fmla="*/ 0 w 63"/>
                <a:gd name="T3" fmla="*/ 2147483647 h 63"/>
                <a:gd name="T4" fmla="*/ 2147483647 w 63"/>
                <a:gd name="T5" fmla="*/ 2147483647 h 63"/>
                <a:gd name="T6" fmla="*/ 2147483647 w 63"/>
                <a:gd name="T7" fmla="*/ 2147483647 h 63"/>
                <a:gd name="T8" fmla="*/ 2147483647 w 63"/>
                <a:gd name="T9" fmla="*/ 2147483647 h 63"/>
                <a:gd name="T10" fmla="*/ 2147483647 w 63"/>
                <a:gd name="T11" fmla="*/ 0 h 63"/>
                <a:gd name="T12" fmla="*/ 2147483647 w 63"/>
                <a:gd name="T13" fmla="*/ 0 h 63"/>
                <a:gd name="T14" fmla="*/ 2147483647 w 63"/>
                <a:gd name="T15" fmla="*/ 0 h 63"/>
                <a:gd name="T16" fmla="*/ 2147483647 w 63"/>
                <a:gd name="T17" fmla="*/ 2147483647 h 63"/>
                <a:gd name="T18" fmla="*/ 2147483647 w 63"/>
                <a:gd name="T19" fmla="*/ 2147483647 h 63"/>
                <a:gd name="T20" fmla="*/ 2147483647 w 63"/>
                <a:gd name="T21" fmla="*/ 2147483647 h 63"/>
                <a:gd name="T22" fmla="*/ 2147483647 w 63"/>
                <a:gd name="T23" fmla="*/ 2147483647 h 63"/>
                <a:gd name="T24" fmla="*/ 2147483647 w 63"/>
                <a:gd name="T25" fmla="*/ 2147483647 h 63"/>
                <a:gd name="T26" fmla="*/ 2147483647 w 63"/>
                <a:gd name="T27" fmla="*/ 2147483647 h 63"/>
                <a:gd name="T28" fmla="*/ 2147483647 w 63"/>
                <a:gd name="T29" fmla="*/ 2147483647 h 63"/>
                <a:gd name="T30" fmla="*/ 2147483647 w 63"/>
                <a:gd name="T31" fmla="*/ 2147483647 h 63"/>
                <a:gd name="T32" fmla="*/ 2147483647 w 63"/>
                <a:gd name="T33" fmla="*/ 2147483647 h 63"/>
                <a:gd name="T34" fmla="*/ 2147483647 w 63"/>
                <a:gd name="T35" fmla="*/ 2147483647 h 63"/>
                <a:gd name="T36" fmla="*/ 2147483647 w 63"/>
                <a:gd name="T37" fmla="*/ 2147483647 h 63"/>
                <a:gd name="T38" fmla="*/ 2147483647 w 63"/>
                <a:gd name="T39" fmla="*/ 2147483647 h 63"/>
                <a:gd name="T40" fmla="*/ 2147483647 w 63"/>
                <a:gd name="T41" fmla="*/ 2147483647 h 63"/>
                <a:gd name="T42" fmla="*/ 2147483647 w 63"/>
                <a:gd name="T43" fmla="*/ 2147483647 h 63"/>
                <a:gd name="T44" fmla="*/ 2147483647 w 63"/>
                <a:gd name="T45" fmla="*/ 2147483647 h 63"/>
                <a:gd name="T46" fmla="*/ 0 w 63"/>
                <a:gd name="T47" fmla="*/ 2147483647 h 63"/>
                <a:gd name="T48" fmla="*/ 0 w 63"/>
                <a:gd name="T49" fmla="*/ 2147483647 h 63"/>
                <a:gd name="T50" fmla="*/ 2147483647 w 63"/>
                <a:gd name="T51" fmla="*/ 2147483647 h 63"/>
                <a:gd name="T52" fmla="*/ 2147483647 w 63"/>
                <a:gd name="T53" fmla="*/ 2147483647 h 63"/>
                <a:gd name="T54" fmla="*/ 2147483647 w 63"/>
                <a:gd name="T55" fmla="*/ 2147483647 h 63"/>
                <a:gd name="T56" fmla="*/ 2147483647 w 63"/>
                <a:gd name="T57" fmla="*/ 2147483647 h 63"/>
                <a:gd name="T58" fmla="*/ 2147483647 w 63"/>
                <a:gd name="T59" fmla="*/ 2147483647 h 63"/>
                <a:gd name="T60" fmla="*/ 2147483647 w 63"/>
                <a:gd name="T61" fmla="*/ 2147483647 h 63"/>
                <a:gd name="T62" fmla="*/ 2147483647 w 63"/>
                <a:gd name="T63" fmla="*/ 2147483647 h 63"/>
                <a:gd name="T64" fmla="*/ 2147483647 w 63"/>
                <a:gd name="T65" fmla="*/ 2147483647 h 63"/>
                <a:gd name="T66" fmla="*/ 2147483647 w 63"/>
                <a:gd name="T67" fmla="*/ 2147483647 h 63"/>
                <a:gd name="T68" fmla="*/ 2147483647 w 63"/>
                <a:gd name="T69" fmla="*/ 2147483647 h 63"/>
                <a:gd name="T70" fmla="*/ 2147483647 w 63"/>
                <a:gd name="T71" fmla="*/ 2147483647 h 63"/>
                <a:gd name="T72" fmla="*/ 2147483647 w 63"/>
                <a:gd name="T73" fmla="*/ 2147483647 h 63"/>
                <a:gd name="T74" fmla="*/ 2147483647 w 63"/>
                <a:gd name="T75" fmla="*/ 2147483647 h 63"/>
                <a:gd name="T76" fmla="*/ 2147483647 w 63"/>
                <a:gd name="T77" fmla="*/ 2147483647 h 63"/>
                <a:gd name="T78" fmla="*/ 2147483647 w 63"/>
                <a:gd name="T79" fmla="*/ 2147483647 h 63"/>
                <a:gd name="T80" fmla="*/ 2147483647 w 63"/>
                <a:gd name="T81" fmla="*/ 2147483647 h 63"/>
                <a:gd name="T82" fmla="*/ 2147483647 w 63"/>
                <a:gd name="T83" fmla="*/ 2147483647 h 63"/>
                <a:gd name="T84" fmla="*/ 2147483647 w 63"/>
                <a:gd name="T85" fmla="*/ 2147483647 h 63"/>
                <a:gd name="T86" fmla="*/ 2147483647 w 63"/>
                <a:gd name="T87" fmla="*/ 2147483647 h 63"/>
                <a:gd name="T88" fmla="*/ 2147483647 w 63"/>
                <a:gd name="T89" fmla="*/ 2147483647 h 63"/>
                <a:gd name="T90" fmla="*/ 2147483647 w 63"/>
                <a:gd name="T91" fmla="*/ 2147483647 h 63"/>
                <a:gd name="T92" fmla="*/ 2147483647 w 63"/>
                <a:gd name="T93" fmla="*/ 2147483647 h 63"/>
                <a:gd name="T94" fmla="*/ 2147483647 w 63"/>
                <a:gd name="T95" fmla="*/ 2147483647 h 63"/>
                <a:gd name="T96" fmla="*/ 2147483647 w 63"/>
                <a:gd name="T97" fmla="*/ 2147483647 h 6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3"/>
                <a:gd name="T148" fmla="*/ 0 h 63"/>
                <a:gd name="T149" fmla="*/ 63 w 63"/>
                <a:gd name="T150" fmla="*/ 63 h 6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3" h="63">
                  <a:moveTo>
                    <a:pt x="0" y="32"/>
                  </a:moveTo>
                  <a:lnTo>
                    <a:pt x="0" y="22"/>
                  </a:lnTo>
                  <a:lnTo>
                    <a:pt x="5" y="15"/>
                  </a:lnTo>
                  <a:lnTo>
                    <a:pt x="10" y="8"/>
                  </a:lnTo>
                  <a:lnTo>
                    <a:pt x="14" y="2"/>
                  </a:lnTo>
                  <a:lnTo>
                    <a:pt x="23" y="0"/>
                  </a:lnTo>
                  <a:lnTo>
                    <a:pt x="30" y="0"/>
                  </a:lnTo>
                  <a:lnTo>
                    <a:pt x="40" y="0"/>
                  </a:lnTo>
                  <a:lnTo>
                    <a:pt x="49" y="4"/>
                  </a:lnTo>
                  <a:lnTo>
                    <a:pt x="53" y="8"/>
                  </a:lnTo>
                  <a:lnTo>
                    <a:pt x="58" y="15"/>
                  </a:lnTo>
                  <a:lnTo>
                    <a:pt x="63" y="22"/>
                  </a:lnTo>
                  <a:lnTo>
                    <a:pt x="63" y="30"/>
                  </a:lnTo>
                  <a:lnTo>
                    <a:pt x="63" y="41"/>
                  </a:lnTo>
                  <a:lnTo>
                    <a:pt x="58" y="48"/>
                  </a:lnTo>
                  <a:lnTo>
                    <a:pt x="53" y="54"/>
                  </a:lnTo>
                  <a:lnTo>
                    <a:pt x="47" y="59"/>
                  </a:lnTo>
                  <a:lnTo>
                    <a:pt x="40" y="63"/>
                  </a:lnTo>
                  <a:lnTo>
                    <a:pt x="30" y="63"/>
                  </a:lnTo>
                  <a:lnTo>
                    <a:pt x="23" y="63"/>
                  </a:lnTo>
                  <a:lnTo>
                    <a:pt x="14" y="59"/>
                  </a:lnTo>
                  <a:lnTo>
                    <a:pt x="10" y="54"/>
                  </a:lnTo>
                  <a:lnTo>
                    <a:pt x="5" y="48"/>
                  </a:lnTo>
                  <a:lnTo>
                    <a:pt x="0" y="39"/>
                  </a:lnTo>
                  <a:lnTo>
                    <a:pt x="0" y="32"/>
                  </a:lnTo>
                  <a:close/>
                  <a:moveTo>
                    <a:pt x="10" y="32"/>
                  </a:moveTo>
                  <a:lnTo>
                    <a:pt x="10" y="39"/>
                  </a:lnTo>
                  <a:lnTo>
                    <a:pt x="12" y="46"/>
                  </a:lnTo>
                  <a:lnTo>
                    <a:pt x="14" y="50"/>
                  </a:lnTo>
                  <a:lnTo>
                    <a:pt x="19" y="54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42" y="54"/>
                  </a:lnTo>
                  <a:lnTo>
                    <a:pt x="47" y="50"/>
                  </a:lnTo>
                  <a:lnTo>
                    <a:pt x="51" y="46"/>
                  </a:lnTo>
                  <a:lnTo>
                    <a:pt x="53" y="39"/>
                  </a:lnTo>
                  <a:lnTo>
                    <a:pt x="53" y="30"/>
                  </a:lnTo>
                  <a:lnTo>
                    <a:pt x="53" y="24"/>
                  </a:lnTo>
                  <a:lnTo>
                    <a:pt x="51" y="17"/>
                  </a:lnTo>
                  <a:lnTo>
                    <a:pt x="49" y="13"/>
                  </a:lnTo>
                  <a:lnTo>
                    <a:pt x="44" y="8"/>
                  </a:lnTo>
                  <a:lnTo>
                    <a:pt x="37" y="6"/>
                  </a:lnTo>
                  <a:lnTo>
                    <a:pt x="30" y="6"/>
                  </a:lnTo>
                  <a:lnTo>
                    <a:pt x="23" y="8"/>
                  </a:lnTo>
                  <a:lnTo>
                    <a:pt x="17" y="13"/>
                  </a:lnTo>
                  <a:lnTo>
                    <a:pt x="12" y="17"/>
                  </a:lnTo>
                  <a:lnTo>
                    <a:pt x="10" y="24"/>
                  </a:lnTo>
                  <a:lnTo>
                    <a:pt x="10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2" name="Freeform 38"/>
            <p:cNvSpPr>
              <a:spLocks/>
            </p:cNvSpPr>
            <p:nvPr/>
          </p:nvSpPr>
          <p:spPr bwMode="auto">
            <a:xfrm>
              <a:off x="1101725" y="5708650"/>
              <a:ext cx="80963" cy="100013"/>
            </a:xfrm>
            <a:custGeom>
              <a:avLst/>
              <a:gdLst>
                <a:gd name="T0" fmla="*/ 0 w 51"/>
                <a:gd name="T1" fmla="*/ 2147483647 h 63"/>
                <a:gd name="T2" fmla="*/ 0 w 51"/>
                <a:gd name="T3" fmla="*/ 0 h 63"/>
                <a:gd name="T4" fmla="*/ 2147483647 w 51"/>
                <a:gd name="T5" fmla="*/ 0 h 63"/>
                <a:gd name="T6" fmla="*/ 2147483647 w 51"/>
                <a:gd name="T7" fmla="*/ 2147483647 h 63"/>
                <a:gd name="T8" fmla="*/ 2147483647 w 51"/>
                <a:gd name="T9" fmla="*/ 0 h 63"/>
                <a:gd name="T10" fmla="*/ 2147483647 w 51"/>
                <a:gd name="T11" fmla="*/ 0 h 63"/>
                <a:gd name="T12" fmla="*/ 2147483647 w 51"/>
                <a:gd name="T13" fmla="*/ 2147483647 h 63"/>
                <a:gd name="T14" fmla="*/ 2147483647 w 51"/>
                <a:gd name="T15" fmla="*/ 2147483647 h 63"/>
                <a:gd name="T16" fmla="*/ 2147483647 w 51"/>
                <a:gd name="T17" fmla="*/ 2147483647 h 63"/>
                <a:gd name="T18" fmla="*/ 2147483647 w 51"/>
                <a:gd name="T19" fmla="*/ 2147483647 h 63"/>
                <a:gd name="T20" fmla="*/ 0 w 51"/>
                <a:gd name="T21" fmla="*/ 2147483647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1"/>
                <a:gd name="T34" fmla="*/ 0 h 63"/>
                <a:gd name="T35" fmla="*/ 51 w 51"/>
                <a:gd name="T36" fmla="*/ 63 h 6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1" h="63">
                  <a:moveTo>
                    <a:pt x="0" y="63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1" y="48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1" y="63"/>
                  </a:lnTo>
                  <a:lnTo>
                    <a:pt x="41" y="63"/>
                  </a:lnTo>
                  <a:lnTo>
                    <a:pt x="7" y="15"/>
                  </a:lnTo>
                  <a:lnTo>
                    <a:pt x="7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3" name="Freeform 39"/>
            <p:cNvSpPr>
              <a:spLocks noEditPoints="1"/>
            </p:cNvSpPr>
            <p:nvPr/>
          </p:nvSpPr>
          <p:spPr bwMode="auto">
            <a:xfrm>
              <a:off x="709613" y="6332538"/>
              <a:ext cx="98425" cy="100012"/>
            </a:xfrm>
            <a:custGeom>
              <a:avLst/>
              <a:gdLst>
                <a:gd name="T0" fmla="*/ 0 w 62"/>
                <a:gd name="T1" fmla="*/ 2147483647 h 63"/>
                <a:gd name="T2" fmla="*/ 2147483647 w 62"/>
                <a:gd name="T3" fmla="*/ 2147483647 h 63"/>
                <a:gd name="T4" fmla="*/ 2147483647 w 62"/>
                <a:gd name="T5" fmla="*/ 2147483647 h 63"/>
                <a:gd name="T6" fmla="*/ 2147483647 w 62"/>
                <a:gd name="T7" fmla="*/ 2147483647 h 63"/>
                <a:gd name="T8" fmla="*/ 2147483647 w 62"/>
                <a:gd name="T9" fmla="*/ 2147483647 h 63"/>
                <a:gd name="T10" fmla="*/ 2147483647 w 62"/>
                <a:gd name="T11" fmla="*/ 0 h 63"/>
                <a:gd name="T12" fmla="*/ 2147483647 w 62"/>
                <a:gd name="T13" fmla="*/ 0 h 63"/>
                <a:gd name="T14" fmla="*/ 2147483647 w 62"/>
                <a:gd name="T15" fmla="*/ 0 h 63"/>
                <a:gd name="T16" fmla="*/ 2147483647 w 62"/>
                <a:gd name="T17" fmla="*/ 2147483647 h 63"/>
                <a:gd name="T18" fmla="*/ 2147483647 w 62"/>
                <a:gd name="T19" fmla="*/ 2147483647 h 63"/>
                <a:gd name="T20" fmla="*/ 2147483647 w 62"/>
                <a:gd name="T21" fmla="*/ 2147483647 h 63"/>
                <a:gd name="T22" fmla="*/ 2147483647 w 62"/>
                <a:gd name="T23" fmla="*/ 2147483647 h 63"/>
                <a:gd name="T24" fmla="*/ 2147483647 w 62"/>
                <a:gd name="T25" fmla="*/ 2147483647 h 63"/>
                <a:gd name="T26" fmla="*/ 2147483647 w 62"/>
                <a:gd name="T27" fmla="*/ 2147483647 h 63"/>
                <a:gd name="T28" fmla="*/ 2147483647 w 62"/>
                <a:gd name="T29" fmla="*/ 2147483647 h 63"/>
                <a:gd name="T30" fmla="*/ 2147483647 w 62"/>
                <a:gd name="T31" fmla="*/ 2147483647 h 63"/>
                <a:gd name="T32" fmla="*/ 2147483647 w 62"/>
                <a:gd name="T33" fmla="*/ 2147483647 h 63"/>
                <a:gd name="T34" fmla="*/ 2147483647 w 62"/>
                <a:gd name="T35" fmla="*/ 2147483647 h 63"/>
                <a:gd name="T36" fmla="*/ 2147483647 w 62"/>
                <a:gd name="T37" fmla="*/ 2147483647 h 63"/>
                <a:gd name="T38" fmla="*/ 2147483647 w 62"/>
                <a:gd name="T39" fmla="*/ 2147483647 h 63"/>
                <a:gd name="T40" fmla="*/ 2147483647 w 62"/>
                <a:gd name="T41" fmla="*/ 2147483647 h 63"/>
                <a:gd name="T42" fmla="*/ 2147483647 w 62"/>
                <a:gd name="T43" fmla="*/ 2147483647 h 63"/>
                <a:gd name="T44" fmla="*/ 2147483647 w 62"/>
                <a:gd name="T45" fmla="*/ 2147483647 h 63"/>
                <a:gd name="T46" fmla="*/ 2147483647 w 62"/>
                <a:gd name="T47" fmla="*/ 2147483647 h 63"/>
                <a:gd name="T48" fmla="*/ 0 w 62"/>
                <a:gd name="T49" fmla="*/ 2147483647 h 63"/>
                <a:gd name="T50" fmla="*/ 2147483647 w 62"/>
                <a:gd name="T51" fmla="*/ 2147483647 h 63"/>
                <a:gd name="T52" fmla="*/ 2147483647 w 62"/>
                <a:gd name="T53" fmla="*/ 2147483647 h 63"/>
                <a:gd name="T54" fmla="*/ 2147483647 w 62"/>
                <a:gd name="T55" fmla="*/ 2147483647 h 63"/>
                <a:gd name="T56" fmla="*/ 2147483647 w 62"/>
                <a:gd name="T57" fmla="*/ 2147483647 h 63"/>
                <a:gd name="T58" fmla="*/ 2147483647 w 62"/>
                <a:gd name="T59" fmla="*/ 2147483647 h 63"/>
                <a:gd name="T60" fmla="*/ 2147483647 w 62"/>
                <a:gd name="T61" fmla="*/ 2147483647 h 63"/>
                <a:gd name="T62" fmla="*/ 2147483647 w 62"/>
                <a:gd name="T63" fmla="*/ 2147483647 h 63"/>
                <a:gd name="T64" fmla="*/ 2147483647 w 62"/>
                <a:gd name="T65" fmla="*/ 2147483647 h 63"/>
                <a:gd name="T66" fmla="*/ 2147483647 w 62"/>
                <a:gd name="T67" fmla="*/ 2147483647 h 63"/>
                <a:gd name="T68" fmla="*/ 2147483647 w 62"/>
                <a:gd name="T69" fmla="*/ 2147483647 h 63"/>
                <a:gd name="T70" fmla="*/ 2147483647 w 62"/>
                <a:gd name="T71" fmla="*/ 2147483647 h 63"/>
                <a:gd name="T72" fmla="*/ 2147483647 w 62"/>
                <a:gd name="T73" fmla="*/ 2147483647 h 63"/>
                <a:gd name="T74" fmla="*/ 2147483647 w 62"/>
                <a:gd name="T75" fmla="*/ 2147483647 h 63"/>
                <a:gd name="T76" fmla="*/ 2147483647 w 62"/>
                <a:gd name="T77" fmla="*/ 2147483647 h 63"/>
                <a:gd name="T78" fmla="*/ 2147483647 w 62"/>
                <a:gd name="T79" fmla="*/ 2147483647 h 63"/>
                <a:gd name="T80" fmla="*/ 2147483647 w 62"/>
                <a:gd name="T81" fmla="*/ 2147483647 h 63"/>
                <a:gd name="T82" fmla="*/ 2147483647 w 62"/>
                <a:gd name="T83" fmla="*/ 2147483647 h 63"/>
                <a:gd name="T84" fmla="*/ 2147483647 w 62"/>
                <a:gd name="T85" fmla="*/ 2147483647 h 63"/>
                <a:gd name="T86" fmla="*/ 2147483647 w 62"/>
                <a:gd name="T87" fmla="*/ 2147483647 h 63"/>
                <a:gd name="T88" fmla="*/ 2147483647 w 62"/>
                <a:gd name="T89" fmla="*/ 2147483647 h 63"/>
                <a:gd name="T90" fmla="*/ 2147483647 w 62"/>
                <a:gd name="T91" fmla="*/ 2147483647 h 63"/>
                <a:gd name="T92" fmla="*/ 2147483647 w 62"/>
                <a:gd name="T93" fmla="*/ 2147483647 h 63"/>
                <a:gd name="T94" fmla="*/ 2147483647 w 62"/>
                <a:gd name="T95" fmla="*/ 2147483647 h 63"/>
                <a:gd name="T96" fmla="*/ 2147483647 w 62"/>
                <a:gd name="T97" fmla="*/ 2147483647 h 6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2"/>
                <a:gd name="T148" fmla="*/ 0 h 63"/>
                <a:gd name="T149" fmla="*/ 62 w 62"/>
                <a:gd name="T150" fmla="*/ 63 h 6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2" h="63">
                  <a:moveTo>
                    <a:pt x="0" y="32"/>
                  </a:moveTo>
                  <a:lnTo>
                    <a:pt x="2" y="21"/>
                  </a:lnTo>
                  <a:lnTo>
                    <a:pt x="4" y="15"/>
                  </a:lnTo>
                  <a:lnTo>
                    <a:pt x="9" y="8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2" y="0"/>
                  </a:lnTo>
                  <a:lnTo>
                    <a:pt x="41" y="0"/>
                  </a:lnTo>
                  <a:lnTo>
                    <a:pt x="48" y="4"/>
                  </a:lnTo>
                  <a:lnTo>
                    <a:pt x="55" y="8"/>
                  </a:lnTo>
                  <a:lnTo>
                    <a:pt x="60" y="15"/>
                  </a:lnTo>
                  <a:lnTo>
                    <a:pt x="62" y="21"/>
                  </a:lnTo>
                  <a:lnTo>
                    <a:pt x="62" y="30"/>
                  </a:lnTo>
                  <a:lnTo>
                    <a:pt x="62" y="41"/>
                  </a:lnTo>
                  <a:lnTo>
                    <a:pt x="60" y="48"/>
                  </a:lnTo>
                  <a:lnTo>
                    <a:pt x="55" y="54"/>
                  </a:lnTo>
                  <a:lnTo>
                    <a:pt x="48" y="58"/>
                  </a:lnTo>
                  <a:lnTo>
                    <a:pt x="39" y="63"/>
                  </a:lnTo>
                  <a:lnTo>
                    <a:pt x="32" y="63"/>
                  </a:lnTo>
                  <a:lnTo>
                    <a:pt x="23" y="63"/>
                  </a:lnTo>
                  <a:lnTo>
                    <a:pt x="16" y="58"/>
                  </a:lnTo>
                  <a:lnTo>
                    <a:pt x="9" y="54"/>
                  </a:lnTo>
                  <a:lnTo>
                    <a:pt x="4" y="48"/>
                  </a:lnTo>
                  <a:lnTo>
                    <a:pt x="2" y="39"/>
                  </a:lnTo>
                  <a:lnTo>
                    <a:pt x="0" y="32"/>
                  </a:lnTo>
                  <a:close/>
                  <a:moveTo>
                    <a:pt x="9" y="32"/>
                  </a:moveTo>
                  <a:lnTo>
                    <a:pt x="9" y="39"/>
                  </a:lnTo>
                  <a:lnTo>
                    <a:pt x="11" y="45"/>
                  </a:lnTo>
                  <a:lnTo>
                    <a:pt x="16" y="50"/>
                  </a:lnTo>
                  <a:lnTo>
                    <a:pt x="20" y="54"/>
                  </a:lnTo>
                  <a:lnTo>
                    <a:pt x="25" y="56"/>
                  </a:lnTo>
                  <a:lnTo>
                    <a:pt x="32" y="56"/>
                  </a:lnTo>
                  <a:lnTo>
                    <a:pt x="37" y="56"/>
                  </a:lnTo>
                  <a:lnTo>
                    <a:pt x="43" y="54"/>
                  </a:lnTo>
                  <a:lnTo>
                    <a:pt x="48" y="50"/>
                  </a:lnTo>
                  <a:lnTo>
                    <a:pt x="50" y="45"/>
                  </a:lnTo>
                  <a:lnTo>
                    <a:pt x="53" y="39"/>
                  </a:lnTo>
                  <a:lnTo>
                    <a:pt x="55" y="30"/>
                  </a:lnTo>
                  <a:lnTo>
                    <a:pt x="53" y="24"/>
                  </a:lnTo>
                  <a:lnTo>
                    <a:pt x="50" y="17"/>
                  </a:lnTo>
                  <a:lnTo>
                    <a:pt x="48" y="13"/>
                  </a:lnTo>
                  <a:lnTo>
                    <a:pt x="43" y="8"/>
                  </a:lnTo>
                  <a:lnTo>
                    <a:pt x="39" y="6"/>
                  </a:lnTo>
                  <a:lnTo>
                    <a:pt x="32" y="6"/>
                  </a:lnTo>
                  <a:lnTo>
                    <a:pt x="23" y="8"/>
                  </a:lnTo>
                  <a:lnTo>
                    <a:pt x="16" y="13"/>
                  </a:lnTo>
                  <a:lnTo>
                    <a:pt x="11" y="17"/>
                  </a:lnTo>
                  <a:lnTo>
                    <a:pt x="9" y="24"/>
                  </a:lnTo>
                  <a:lnTo>
                    <a:pt x="9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4" name="Freeform 40"/>
            <p:cNvSpPr>
              <a:spLocks/>
            </p:cNvSpPr>
            <p:nvPr/>
          </p:nvSpPr>
          <p:spPr bwMode="auto">
            <a:xfrm>
              <a:off x="338138" y="5708650"/>
              <a:ext cx="80962" cy="100013"/>
            </a:xfrm>
            <a:custGeom>
              <a:avLst/>
              <a:gdLst>
                <a:gd name="T0" fmla="*/ 0 w 51"/>
                <a:gd name="T1" fmla="*/ 2147483647 h 63"/>
                <a:gd name="T2" fmla="*/ 0 w 51"/>
                <a:gd name="T3" fmla="*/ 0 h 63"/>
                <a:gd name="T4" fmla="*/ 2147483647 w 51"/>
                <a:gd name="T5" fmla="*/ 0 h 63"/>
                <a:gd name="T6" fmla="*/ 2147483647 w 51"/>
                <a:gd name="T7" fmla="*/ 2147483647 h 63"/>
                <a:gd name="T8" fmla="*/ 2147483647 w 51"/>
                <a:gd name="T9" fmla="*/ 0 h 63"/>
                <a:gd name="T10" fmla="*/ 2147483647 w 51"/>
                <a:gd name="T11" fmla="*/ 0 h 63"/>
                <a:gd name="T12" fmla="*/ 2147483647 w 51"/>
                <a:gd name="T13" fmla="*/ 2147483647 h 63"/>
                <a:gd name="T14" fmla="*/ 2147483647 w 51"/>
                <a:gd name="T15" fmla="*/ 2147483647 h 63"/>
                <a:gd name="T16" fmla="*/ 2147483647 w 51"/>
                <a:gd name="T17" fmla="*/ 2147483647 h 63"/>
                <a:gd name="T18" fmla="*/ 2147483647 w 51"/>
                <a:gd name="T19" fmla="*/ 2147483647 h 63"/>
                <a:gd name="T20" fmla="*/ 0 w 51"/>
                <a:gd name="T21" fmla="*/ 2147483647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1"/>
                <a:gd name="T34" fmla="*/ 0 h 63"/>
                <a:gd name="T35" fmla="*/ 51 w 51"/>
                <a:gd name="T36" fmla="*/ 63 h 6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1" h="63">
                  <a:moveTo>
                    <a:pt x="0" y="63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2" y="48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51" y="63"/>
                  </a:lnTo>
                  <a:lnTo>
                    <a:pt x="42" y="63"/>
                  </a:lnTo>
                  <a:lnTo>
                    <a:pt x="7" y="15"/>
                  </a:lnTo>
                  <a:lnTo>
                    <a:pt x="7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5" name="Freeform 41"/>
            <p:cNvSpPr>
              <a:spLocks/>
            </p:cNvSpPr>
            <p:nvPr/>
          </p:nvSpPr>
          <p:spPr bwMode="auto">
            <a:xfrm>
              <a:off x="2663825" y="5746750"/>
              <a:ext cx="307975" cy="196850"/>
            </a:xfrm>
            <a:custGeom>
              <a:avLst/>
              <a:gdLst>
                <a:gd name="T0" fmla="*/ 0 w 242"/>
                <a:gd name="T1" fmla="*/ 2147483647 h 139"/>
                <a:gd name="T2" fmla="*/ 0 w 242"/>
                <a:gd name="T3" fmla="*/ 2147483647 h 139"/>
                <a:gd name="T4" fmla="*/ 0 w 242"/>
                <a:gd name="T5" fmla="*/ 0 h 139"/>
                <a:gd name="T6" fmla="*/ 2147483647 w 242"/>
                <a:gd name="T7" fmla="*/ 2147483647 h 139"/>
                <a:gd name="T8" fmla="*/ 2147483647 w 242"/>
                <a:gd name="T9" fmla="*/ 2147483647 h 139"/>
                <a:gd name="T10" fmla="*/ 0 w 242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2"/>
                <a:gd name="T19" fmla="*/ 0 h 139"/>
                <a:gd name="T20" fmla="*/ 242 w 242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2" h="139">
                  <a:moveTo>
                    <a:pt x="0" y="11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42" y="133"/>
                  </a:lnTo>
                  <a:lnTo>
                    <a:pt x="238" y="139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6" name="Freeform 42"/>
            <p:cNvSpPr>
              <a:spLocks/>
            </p:cNvSpPr>
            <p:nvPr/>
          </p:nvSpPr>
          <p:spPr bwMode="auto">
            <a:xfrm>
              <a:off x="2282825" y="5746750"/>
              <a:ext cx="381000" cy="217488"/>
            </a:xfrm>
            <a:custGeom>
              <a:avLst/>
              <a:gdLst>
                <a:gd name="T0" fmla="*/ 2147483647 w 240"/>
                <a:gd name="T1" fmla="*/ 0 h 137"/>
                <a:gd name="T2" fmla="*/ 2147483647 w 240"/>
                <a:gd name="T3" fmla="*/ 2147483647 h 137"/>
                <a:gd name="T4" fmla="*/ 2147483647 w 240"/>
                <a:gd name="T5" fmla="*/ 2147483647 h 137"/>
                <a:gd name="T6" fmla="*/ 2147483647 w 240"/>
                <a:gd name="T7" fmla="*/ 2147483647 h 137"/>
                <a:gd name="T8" fmla="*/ 0 w 240"/>
                <a:gd name="T9" fmla="*/ 2147483647 h 137"/>
                <a:gd name="T10" fmla="*/ 0 w 240"/>
                <a:gd name="T11" fmla="*/ 2147483647 h 137"/>
                <a:gd name="T12" fmla="*/ 2147483647 w 240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0"/>
                <a:gd name="T22" fmla="*/ 0 h 137"/>
                <a:gd name="T23" fmla="*/ 240 w 240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0" h="137">
                  <a:moveTo>
                    <a:pt x="240" y="0"/>
                  </a:moveTo>
                  <a:lnTo>
                    <a:pt x="240" y="4"/>
                  </a:lnTo>
                  <a:lnTo>
                    <a:pt x="240" y="11"/>
                  </a:lnTo>
                  <a:lnTo>
                    <a:pt x="4" y="137"/>
                  </a:lnTo>
                  <a:lnTo>
                    <a:pt x="0" y="135"/>
                  </a:lnTo>
                  <a:lnTo>
                    <a:pt x="0" y="13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7" name="Freeform 43"/>
            <p:cNvSpPr>
              <a:spLocks/>
            </p:cNvSpPr>
            <p:nvPr/>
          </p:nvSpPr>
          <p:spPr bwMode="auto">
            <a:xfrm>
              <a:off x="1970088" y="5788025"/>
              <a:ext cx="312737" cy="176213"/>
            </a:xfrm>
            <a:custGeom>
              <a:avLst/>
              <a:gdLst>
                <a:gd name="T0" fmla="*/ 2147483647 w 197"/>
                <a:gd name="T1" fmla="*/ 2147483647 h 111"/>
                <a:gd name="T2" fmla="*/ 2147483647 w 197"/>
                <a:gd name="T3" fmla="*/ 2147483647 h 111"/>
                <a:gd name="T4" fmla="*/ 2147483647 w 197"/>
                <a:gd name="T5" fmla="*/ 2147483647 h 111"/>
                <a:gd name="T6" fmla="*/ 0 w 197"/>
                <a:gd name="T7" fmla="*/ 2147483647 h 111"/>
                <a:gd name="T8" fmla="*/ 2147483647 w 197"/>
                <a:gd name="T9" fmla="*/ 0 h 111"/>
                <a:gd name="T10" fmla="*/ 2147483647 w 197"/>
                <a:gd name="T11" fmla="*/ 2147483647 h 1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7"/>
                <a:gd name="T19" fmla="*/ 0 h 111"/>
                <a:gd name="T20" fmla="*/ 197 w 197"/>
                <a:gd name="T21" fmla="*/ 111 h 1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7" h="111">
                  <a:moveTo>
                    <a:pt x="197" y="105"/>
                  </a:moveTo>
                  <a:lnTo>
                    <a:pt x="197" y="109"/>
                  </a:lnTo>
                  <a:lnTo>
                    <a:pt x="192" y="111"/>
                  </a:lnTo>
                  <a:lnTo>
                    <a:pt x="0" y="6"/>
                  </a:lnTo>
                  <a:lnTo>
                    <a:pt x="5" y="0"/>
                  </a:lnTo>
                  <a:lnTo>
                    <a:pt x="197" y="105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8" name="Freeform 44"/>
            <p:cNvSpPr>
              <a:spLocks/>
            </p:cNvSpPr>
            <p:nvPr/>
          </p:nvSpPr>
          <p:spPr bwMode="auto">
            <a:xfrm>
              <a:off x="1522413" y="5788025"/>
              <a:ext cx="312737" cy="176213"/>
            </a:xfrm>
            <a:custGeom>
              <a:avLst/>
              <a:gdLst>
                <a:gd name="T0" fmla="*/ 2147483647 w 197"/>
                <a:gd name="T1" fmla="*/ 0 h 111"/>
                <a:gd name="T2" fmla="*/ 2147483647 w 197"/>
                <a:gd name="T3" fmla="*/ 2147483647 h 111"/>
                <a:gd name="T4" fmla="*/ 2147483647 w 197"/>
                <a:gd name="T5" fmla="*/ 2147483647 h 111"/>
                <a:gd name="T6" fmla="*/ 0 w 197"/>
                <a:gd name="T7" fmla="*/ 2147483647 h 111"/>
                <a:gd name="T8" fmla="*/ 0 w 197"/>
                <a:gd name="T9" fmla="*/ 2147483647 h 111"/>
                <a:gd name="T10" fmla="*/ 2147483647 w 197"/>
                <a:gd name="T11" fmla="*/ 0 h 1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7"/>
                <a:gd name="T19" fmla="*/ 0 h 111"/>
                <a:gd name="T20" fmla="*/ 197 w 197"/>
                <a:gd name="T21" fmla="*/ 111 h 1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7" h="111">
                  <a:moveTo>
                    <a:pt x="192" y="0"/>
                  </a:moveTo>
                  <a:lnTo>
                    <a:pt x="197" y="6"/>
                  </a:lnTo>
                  <a:lnTo>
                    <a:pt x="5" y="111"/>
                  </a:lnTo>
                  <a:lnTo>
                    <a:pt x="0" y="109"/>
                  </a:lnTo>
                  <a:lnTo>
                    <a:pt x="0" y="105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9" name="Freeform 45"/>
            <p:cNvSpPr>
              <a:spLocks/>
            </p:cNvSpPr>
            <p:nvPr/>
          </p:nvSpPr>
          <p:spPr bwMode="auto">
            <a:xfrm>
              <a:off x="1516063" y="5961063"/>
              <a:ext cx="14287" cy="415925"/>
            </a:xfrm>
            <a:custGeom>
              <a:avLst/>
              <a:gdLst>
                <a:gd name="T0" fmla="*/ 0 w 9"/>
                <a:gd name="T1" fmla="*/ 2147483647 h 262"/>
                <a:gd name="T2" fmla="*/ 2147483647 w 9"/>
                <a:gd name="T3" fmla="*/ 0 h 262"/>
                <a:gd name="T4" fmla="*/ 2147483647 w 9"/>
                <a:gd name="T5" fmla="*/ 2147483647 h 262"/>
                <a:gd name="T6" fmla="*/ 2147483647 w 9"/>
                <a:gd name="T7" fmla="*/ 2147483647 h 262"/>
                <a:gd name="T8" fmla="*/ 0 w 9"/>
                <a:gd name="T9" fmla="*/ 2147483647 h 262"/>
                <a:gd name="T10" fmla="*/ 0 w 9"/>
                <a:gd name="T11" fmla="*/ 2147483647 h 2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62"/>
                <a:gd name="T20" fmla="*/ 9 w 9"/>
                <a:gd name="T21" fmla="*/ 262 h 2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62">
                  <a:moveTo>
                    <a:pt x="0" y="2"/>
                  </a:moveTo>
                  <a:lnTo>
                    <a:pt x="4" y="0"/>
                  </a:lnTo>
                  <a:lnTo>
                    <a:pt x="9" y="2"/>
                  </a:lnTo>
                  <a:lnTo>
                    <a:pt x="9" y="262"/>
                  </a:lnTo>
                  <a:lnTo>
                    <a:pt x="0" y="26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0" name="Freeform 46"/>
            <p:cNvSpPr>
              <a:spLocks/>
            </p:cNvSpPr>
            <p:nvPr/>
          </p:nvSpPr>
          <p:spPr bwMode="auto">
            <a:xfrm>
              <a:off x="1219200" y="5791200"/>
              <a:ext cx="303213" cy="173038"/>
            </a:xfrm>
            <a:custGeom>
              <a:avLst/>
              <a:gdLst>
                <a:gd name="T0" fmla="*/ 2147483647 w 191"/>
                <a:gd name="T1" fmla="*/ 2147483647 h 109"/>
                <a:gd name="T2" fmla="*/ 2147483647 w 191"/>
                <a:gd name="T3" fmla="*/ 2147483647 h 109"/>
                <a:gd name="T4" fmla="*/ 2147483647 w 191"/>
                <a:gd name="T5" fmla="*/ 2147483647 h 109"/>
                <a:gd name="T6" fmla="*/ 0 w 191"/>
                <a:gd name="T7" fmla="*/ 2147483647 h 109"/>
                <a:gd name="T8" fmla="*/ 2147483647 w 191"/>
                <a:gd name="T9" fmla="*/ 0 h 109"/>
                <a:gd name="T10" fmla="*/ 2147483647 w 191"/>
                <a:gd name="T11" fmla="*/ 2147483647 h 10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"/>
                <a:gd name="T19" fmla="*/ 0 h 109"/>
                <a:gd name="T20" fmla="*/ 191 w 191"/>
                <a:gd name="T21" fmla="*/ 109 h 10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" h="109">
                  <a:moveTo>
                    <a:pt x="191" y="103"/>
                  </a:moveTo>
                  <a:lnTo>
                    <a:pt x="191" y="107"/>
                  </a:lnTo>
                  <a:lnTo>
                    <a:pt x="187" y="109"/>
                  </a:lnTo>
                  <a:lnTo>
                    <a:pt x="0" y="9"/>
                  </a:lnTo>
                  <a:lnTo>
                    <a:pt x="4" y="0"/>
                  </a:lnTo>
                  <a:lnTo>
                    <a:pt x="191" y="10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1" name="Freeform 47"/>
            <p:cNvSpPr>
              <a:spLocks/>
            </p:cNvSpPr>
            <p:nvPr/>
          </p:nvSpPr>
          <p:spPr bwMode="auto">
            <a:xfrm>
              <a:off x="760413" y="5791200"/>
              <a:ext cx="304800" cy="180975"/>
            </a:xfrm>
            <a:custGeom>
              <a:avLst/>
              <a:gdLst>
                <a:gd name="T0" fmla="*/ 2147483647 w 192"/>
                <a:gd name="T1" fmla="*/ 0 h 114"/>
                <a:gd name="T2" fmla="*/ 2147483647 w 192"/>
                <a:gd name="T3" fmla="*/ 2147483647 h 114"/>
                <a:gd name="T4" fmla="*/ 0 w 192"/>
                <a:gd name="T5" fmla="*/ 2147483647 h 114"/>
                <a:gd name="T6" fmla="*/ 0 w 192"/>
                <a:gd name="T7" fmla="*/ 2147483647 h 114"/>
                <a:gd name="T8" fmla="*/ 0 w 192"/>
                <a:gd name="T9" fmla="*/ 2147483647 h 114"/>
                <a:gd name="T10" fmla="*/ 2147483647 w 192"/>
                <a:gd name="T11" fmla="*/ 0 h 1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14"/>
                <a:gd name="T20" fmla="*/ 192 w 192"/>
                <a:gd name="T21" fmla="*/ 114 h 1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14">
                  <a:moveTo>
                    <a:pt x="187" y="0"/>
                  </a:moveTo>
                  <a:lnTo>
                    <a:pt x="192" y="9"/>
                  </a:lnTo>
                  <a:lnTo>
                    <a:pt x="0" y="114"/>
                  </a:lnTo>
                  <a:lnTo>
                    <a:pt x="0" y="107"/>
                  </a:lnTo>
                  <a:lnTo>
                    <a:pt x="0" y="103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2" name="Rectangle 48"/>
            <p:cNvSpPr>
              <a:spLocks noChangeArrowheads="1"/>
            </p:cNvSpPr>
            <p:nvPr/>
          </p:nvSpPr>
          <p:spPr bwMode="auto">
            <a:xfrm>
              <a:off x="727075" y="5946775"/>
              <a:ext cx="14288" cy="357188"/>
            </a:xfrm>
            <a:prstGeom prst="rect">
              <a:avLst/>
            </a:prstGeom>
            <a:solidFill>
              <a:schemeClr val="hlink"/>
            </a:solidFill>
            <a:ln w="0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43" name="Rectangle 49"/>
            <p:cNvSpPr>
              <a:spLocks noChangeArrowheads="1"/>
            </p:cNvSpPr>
            <p:nvPr/>
          </p:nvSpPr>
          <p:spPr bwMode="auto">
            <a:xfrm>
              <a:off x="777875" y="5946775"/>
              <a:ext cx="15875" cy="357188"/>
            </a:xfrm>
            <a:prstGeom prst="rect">
              <a:avLst/>
            </a:prstGeom>
            <a:solidFill>
              <a:schemeClr val="hlink"/>
            </a:solidFill>
            <a:ln w="0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44" name="Freeform 50"/>
            <p:cNvSpPr>
              <a:spLocks/>
            </p:cNvSpPr>
            <p:nvPr/>
          </p:nvSpPr>
          <p:spPr bwMode="auto">
            <a:xfrm>
              <a:off x="455613" y="5791200"/>
              <a:ext cx="304800" cy="180975"/>
            </a:xfrm>
            <a:custGeom>
              <a:avLst/>
              <a:gdLst>
                <a:gd name="T0" fmla="*/ 2147483647 w 192"/>
                <a:gd name="T1" fmla="*/ 2147483647 h 114"/>
                <a:gd name="T2" fmla="*/ 2147483647 w 192"/>
                <a:gd name="T3" fmla="*/ 2147483647 h 114"/>
                <a:gd name="T4" fmla="*/ 2147483647 w 192"/>
                <a:gd name="T5" fmla="*/ 2147483647 h 114"/>
                <a:gd name="T6" fmla="*/ 0 w 192"/>
                <a:gd name="T7" fmla="*/ 2147483647 h 114"/>
                <a:gd name="T8" fmla="*/ 2147483647 w 192"/>
                <a:gd name="T9" fmla="*/ 0 h 114"/>
                <a:gd name="T10" fmla="*/ 2147483647 w 192"/>
                <a:gd name="T11" fmla="*/ 2147483647 h 1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14"/>
                <a:gd name="T20" fmla="*/ 192 w 192"/>
                <a:gd name="T21" fmla="*/ 114 h 1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14">
                  <a:moveTo>
                    <a:pt x="192" y="103"/>
                  </a:moveTo>
                  <a:lnTo>
                    <a:pt x="192" y="107"/>
                  </a:lnTo>
                  <a:lnTo>
                    <a:pt x="192" y="114"/>
                  </a:lnTo>
                  <a:lnTo>
                    <a:pt x="0" y="9"/>
                  </a:lnTo>
                  <a:lnTo>
                    <a:pt x="5" y="0"/>
                  </a:lnTo>
                  <a:lnTo>
                    <a:pt x="192" y="103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5" name="Freeform 51"/>
            <p:cNvSpPr>
              <a:spLocks/>
            </p:cNvSpPr>
            <p:nvPr/>
          </p:nvSpPr>
          <p:spPr bwMode="auto">
            <a:xfrm>
              <a:off x="371475" y="5334000"/>
              <a:ext cx="14288" cy="346075"/>
            </a:xfrm>
            <a:custGeom>
              <a:avLst/>
              <a:gdLst>
                <a:gd name="T0" fmla="*/ 2147483647 w 9"/>
                <a:gd name="T1" fmla="*/ 2147483647 h 218"/>
                <a:gd name="T2" fmla="*/ 0 w 9"/>
                <a:gd name="T3" fmla="*/ 2147483647 h 218"/>
                <a:gd name="T4" fmla="*/ 0 w 9"/>
                <a:gd name="T5" fmla="*/ 0 h 218"/>
                <a:gd name="T6" fmla="*/ 2147483647 w 9"/>
                <a:gd name="T7" fmla="*/ 2147483647 h 218"/>
                <a:gd name="T8" fmla="*/ 2147483647 w 9"/>
                <a:gd name="T9" fmla="*/ 2147483647 h 218"/>
                <a:gd name="T10" fmla="*/ 2147483647 w 9"/>
                <a:gd name="T11" fmla="*/ 2147483647 h 2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18"/>
                <a:gd name="T20" fmla="*/ 9 w 9"/>
                <a:gd name="T21" fmla="*/ 218 h 2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18">
                  <a:moveTo>
                    <a:pt x="9" y="218"/>
                  </a:moveTo>
                  <a:lnTo>
                    <a:pt x="0" y="218"/>
                  </a:lnTo>
                  <a:lnTo>
                    <a:pt x="0" y="0"/>
                  </a:lnTo>
                  <a:lnTo>
                    <a:pt x="5" y="2"/>
                  </a:lnTo>
                  <a:lnTo>
                    <a:pt x="9" y="4"/>
                  </a:lnTo>
                  <a:lnTo>
                    <a:pt x="9" y="218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6" name="Rectangle 52"/>
            <p:cNvSpPr>
              <a:spLocks noChangeArrowheads="1"/>
            </p:cNvSpPr>
            <p:nvPr/>
          </p:nvSpPr>
          <p:spPr bwMode="auto">
            <a:xfrm>
              <a:off x="422275" y="5368925"/>
              <a:ext cx="15875" cy="311150"/>
            </a:xfrm>
            <a:prstGeom prst="rect">
              <a:avLst/>
            </a:prstGeom>
            <a:solidFill>
              <a:schemeClr val="hlink"/>
            </a:solidFill>
            <a:ln w="0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47" name="Freeform 53"/>
            <p:cNvSpPr>
              <a:spLocks/>
            </p:cNvSpPr>
            <p:nvPr/>
          </p:nvSpPr>
          <p:spPr bwMode="auto">
            <a:xfrm>
              <a:off x="371475" y="5122863"/>
              <a:ext cx="388938" cy="217487"/>
            </a:xfrm>
            <a:custGeom>
              <a:avLst/>
              <a:gdLst>
                <a:gd name="T0" fmla="*/ 2147483647 w 245"/>
                <a:gd name="T1" fmla="*/ 2147483647 h 137"/>
                <a:gd name="T2" fmla="*/ 2147483647 w 245"/>
                <a:gd name="T3" fmla="*/ 2147483647 h 137"/>
                <a:gd name="T4" fmla="*/ 0 w 245"/>
                <a:gd name="T5" fmla="*/ 2147483647 h 137"/>
                <a:gd name="T6" fmla="*/ 2147483647 w 245"/>
                <a:gd name="T7" fmla="*/ 0 h 137"/>
                <a:gd name="T8" fmla="*/ 2147483647 w 245"/>
                <a:gd name="T9" fmla="*/ 2147483647 h 137"/>
                <a:gd name="T10" fmla="*/ 2147483647 w 245"/>
                <a:gd name="T11" fmla="*/ 2147483647 h 137"/>
                <a:gd name="T12" fmla="*/ 2147483647 w 245"/>
                <a:gd name="T13" fmla="*/ 2147483647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5"/>
                <a:gd name="T22" fmla="*/ 0 h 137"/>
                <a:gd name="T23" fmla="*/ 245 w 245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5" h="137">
                  <a:moveTo>
                    <a:pt x="9" y="137"/>
                  </a:moveTo>
                  <a:lnTo>
                    <a:pt x="5" y="135"/>
                  </a:lnTo>
                  <a:lnTo>
                    <a:pt x="0" y="133"/>
                  </a:lnTo>
                  <a:lnTo>
                    <a:pt x="245" y="0"/>
                  </a:lnTo>
                  <a:lnTo>
                    <a:pt x="245" y="4"/>
                  </a:lnTo>
                  <a:lnTo>
                    <a:pt x="245" y="11"/>
                  </a:lnTo>
                  <a:lnTo>
                    <a:pt x="9" y="137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8" name="Freeform 54"/>
            <p:cNvSpPr>
              <a:spLocks/>
            </p:cNvSpPr>
            <p:nvPr/>
          </p:nvSpPr>
          <p:spPr bwMode="auto">
            <a:xfrm>
              <a:off x="760413" y="5122863"/>
              <a:ext cx="388937" cy="217487"/>
            </a:xfrm>
            <a:custGeom>
              <a:avLst/>
              <a:gdLst>
                <a:gd name="T0" fmla="*/ 0 w 245"/>
                <a:gd name="T1" fmla="*/ 2147483647 h 137"/>
                <a:gd name="T2" fmla="*/ 0 w 245"/>
                <a:gd name="T3" fmla="*/ 2147483647 h 137"/>
                <a:gd name="T4" fmla="*/ 0 w 245"/>
                <a:gd name="T5" fmla="*/ 0 h 137"/>
                <a:gd name="T6" fmla="*/ 2147483647 w 245"/>
                <a:gd name="T7" fmla="*/ 2147483647 h 137"/>
                <a:gd name="T8" fmla="*/ 2147483647 w 245"/>
                <a:gd name="T9" fmla="*/ 2147483647 h 137"/>
                <a:gd name="T10" fmla="*/ 2147483647 w 245"/>
                <a:gd name="T11" fmla="*/ 2147483647 h 137"/>
                <a:gd name="T12" fmla="*/ 0 w 245"/>
                <a:gd name="T13" fmla="*/ 2147483647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5"/>
                <a:gd name="T22" fmla="*/ 0 h 137"/>
                <a:gd name="T23" fmla="*/ 245 w 245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5" h="137">
                  <a:moveTo>
                    <a:pt x="0" y="11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45" y="133"/>
                  </a:lnTo>
                  <a:lnTo>
                    <a:pt x="240" y="135"/>
                  </a:lnTo>
                  <a:lnTo>
                    <a:pt x="236" y="137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9" name="Freeform 55"/>
            <p:cNvSpPr>
              <a:spLocks/>
            </p:cNvSpPr>
            <p:nvPr/>
          </p:nvSpPr>
          <p:spPr bwMode="auto">
            <a:xfrm>
              <a:off x="757238" y="5181600"/>
              <a:ext cx="333375" cy="190500"/>
            </a:xfrm>
            <a:custGeom>
              <a:avLst/>
              <a:gdLst>
                <a:gd name="T0" fmla="*/ 0 w 210"/>
                <a:gd name="T1" fmla="*/ 2147483647 h 120"/>
                <a:gd name="T2" fmla="*/ 2147483647 w 210"/>
                <a:gd name="T3" fmla="*/ 0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0 w 210"/>
                <a:gd name="T9" fmla="*/ 2147483647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0"/>
                <a:gd name="T16" fmla="*/ 0 h 120"/>
                <a:gd name="T17" fmla="*/ 210 w 210"/>
                <a:gd name="T18" fmla="*/ 120 h 1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0" h="120">
                  <a:moveTo>
                    <a:pt x="0" y="9"/>
                  </a:moveTo>
                  <a:lnTo>
                    <a:pt x="4" y="0"/>
                  </a:lnTo>
                  <a:lnTo>
                    <a:pt x="210" y="113"/>
                  </a:lnTo>
                  <a:lnTo>
                    <a:pt x="205" y="12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0" name="Freeform 56"/>
            <p:cNvSpPr>
              <a:spLocks/>
            </p:cNvSpPr>
            <p:nvPr/>
          </p:nvSpPr>
          <p:spPr bwMode="auto">
            <a:xfrm>
              <a:off x="1135063" y="5334000"/>
              <a:ext cx="14287" cy="346075"/>
            </a:xfrm>
            <a:custGeom>
              <a:avLst/>
              <a:gdLst>
                <a:gd name="T0" fmla="*/ 0 w 9"/>
                <a:gd name="T1" fmla="*/ 2147483647 h 218"/>
                <a:gd name="T2" fmla="*/ 2147483647 w 9"/>
                <a:gd name="T3" fmla="*/ 2147483647 h 218"/>
                <a:gd name="T4" fmla="*/ 2147483647 w 9"/>
                <a:gd name="T5" fmla="*/ 0 h 218"/>
                <a:gd name="T6" fmla="*/ 2147483647 w 9"/>
                <a:gd name="T7" fmla="*/ 2147483647 h 218"/>
                <a:gd name="T8" fmla="*/ 0 w 9"/>
                <a:gd name="T9" fmla="*/ 2147483647 h 218"/>
                <a:gd name="T10" fmla="*/ 0 w 9"/>
                <a:gd name="T11" fmla="*/ 2147483647 h 2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18"/>
                <a:gd name="T20" fmla="*/ 9 w 9"/>
                <a:gd name="T21" fmla="*/ 218 h 2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18">
                  <a:moveTo>
                    <a:pt x="0" y="4"/>
                  </a:moveTo>
                  <a:lnTo>
                    <a:pt x="4" y="2"/>
                  </a:lnTo>
                  <a:lnTo>
                    <a:pt x="9" y="0"/>
                  </a:lnTo>
                  <a:lnTo>
                    <a:pt x="9" y="218"/>
                  </a:lnTo>
                  <a:lnTo>
                    <a:pt x="0" y="218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1" name="Freeform 57"/>
            <p:cNvSpPr>
              <a:spLocks/>
            </p:cNvSpPr>
            <p:nvPr/>
          </p:nvSpPr>
          <p:spPr bwMode="auto">
            <a:xfrm>
              <a:off x="2274888" y="5961063"/>
              <a:ext cx="14287" cy="415925"/>
            </a:xfrm>
            <a:custGeom>
              <a:avLst/>
              <a:gdLst>
                <a:gd name="T0" fmla="*/ 0 w 9"/>
                <a:gd name="T1" fmla="*/ 2147483647 h 262"/>
                <a:gd name="T2" fmla="*/ 2147483647 w 9"/>
                <a:gd name="T3" fmla="*/ 0 h 262"/>
                <a:gd name="T4" fmla="*/ 2147483647 w 9"/>
                <a:gd name="T5" fmla="*/ 2147483647 h 262"/>
                <a:gd name="T6" fmla="*/ 2147483647 w 9"/>
                <a:gd name="T7" fmla="*/ 2147483647 h 262"/>
                <a:gd name="T8" fmla="*/ 0 w 9"/>
                <a:gd name="T9" fmla="*/ 2147483647 h 262"/>
                <a:gd name="T10" fmla="*/ 0 w 9"/>
                <a:gd name="T11" fmla="*/ 2147483647 h 2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62"/>
                <a:gd name="T20" fmla="*/ 9 w 9"/>
                <a:gd name="T21" fmla="*/ 262 h 2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62">
                  <a:moveTo>
                    <a:pt x="0" y="2"/>
                  </a:moveTo>
                  <a:lnTo>
                    <a:pt x="5" y="0"/>
                  </a:lnTo>
                  <a:lnTo>
                    <a:pt x="9" y="2"/>
                  </a:lnTo>
                  <a:lnTo>
                    <a:pt x="9" y="262"/>
                  </a:lnTo>
                  <a:lnTo>
                    <a:pt x="0" y="26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2" name="AutoShape 107"/>
            <p:cNvSpPr>
              <a:spLocks noChangeAspect="1" noChangeArrowheads="1" noTextEdit="1"/>
            </p:cNvSpPr>
            <p:nvPr/>
          </p:nvSpPr>
          <p:spPr bwMode="auto">
            <a:xfrm>
              <a:off x="457200" y="3429000"/>
              <a:ext cx="1828800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53" name="Freeform 110"/>
            <p:cNvSpPr>
              <a:spLocks/>
            </p:cNvSpPr>
            <p:nvPr/>
          </p:nvSpPr>
          <p:spPr bwMode="auto">
            <a:xfrm>
              <a:off x="1768475" y="3768725"/>
              <a:ext cx="73025" cy="95250"/>
            </a:xfrm>
            <a:custGeom>
              <a:avLst/>
              <a:gdLst>
                <a:gd name="T0" fmla="*/ 2147483647 w 46"/>
                <a:gd name="T1" fmla="*/ 2147483647 h 60"/>
                <a:gd name="T2" fmla="*/ 2147483647 w 46"/>
                <a:gd name="T3" fmla="*/ 2147483647 h 60"/>
                <a:gd name="T4" fmla="*/ 2147483647 w 46"/>
                <a:gd name="T5" fmla="*/ 2147483647 h 60"/>
                <a:gd name="T6" fmla="*/ 2147483647 w 46"/>
                <a:gd name="T7" fmla="*/ 2147483647 h 60"/>
                <a:gd name="T8" fmla="*/ 2147483647 w 46"/>
                <a:gd name="T9" fmla="*/ 2147483647 h 60"/>
                <a:gd name="T10" fmla="*/ 2147483647 w 46"/>
                <a:gd name="T11" fmla="*/ 2147483647 h 60"/>
                <a:gd name="T12" fmla="*/ 2147483647 w 46"/>
                <a:gd name="T13" fmla="*/ 2147483647 h 60"/>
                <a:gd name="T14" fmla="*/ 2147483647 w 46"/>
                <a:gd name="T15" fmla="*/ 2147483647 h 60"/>
                <a:gd name="T16" fmla="*/ 2147483647 w 46"/>
                <a:gd name="T17" fmla="*/ 2147483647 h 60"/>
                <a:gd name="T18" fmla="*/ 2147483647 w 46"/>
                <a:gd name="T19" fmla="*/ 2147483647 h 60"/>
                <a:gd name="T20" fmla="*/ 2147483647 w 46"/>
                <a:gd name="T21" fmla="*/ 2147483647 h 60"/>
                <a:gd name="T22" fmla="*/ 2147483647 w 46"/>
                <a:gd name="T23" fmla="*/ 2147483647 h 60"/>
                <a:gd name="T24" fmla="*/ 2147483647 w 46"/>
                <a:gd name="T25" fmla="*/ 2147483647 h 60"/>
                <a:gd name="T26" fmla="*/ 2147483647 w 46"/>
                <a:gd name="T27" fmla="*/ 2147483647 h 60"/>
                <a:gd name="T28" fmla="*/ 2147483647 w 46"/>
                <a:gd name="T29" fmla="*/ 2147483647 h 60"/>
                <a:gd name="T30" fmla="*/ 2147483647 w 46"/>
                <a:gd name="T31" fmla="*/ 0 h 60"/>
                <a:gd name="T32" fmla="*/ 2147483647 w 46"/>
                <a:gd name="T33" fmla="*/ 2147483647 h 60"/>
                <a:gd name="T34" fmla="*/ 2147483647 w 46"/>
                <a:gd name="T35" fmla="*/ 2147483647 h 60"/>
                <a:gd name="T36" fmla="*/ 2147483647 w 46"/>
                <a:gd name="T37" fmla="*/ 2147483647 h 60"/>
                <a:gd name="T38" fmla="*/ 2147483647 w 46"/>
                <a:gd name="T39" fmla="*/ 2147483647 h 60"/>
                <a:gd name="T40" fmla="*/ 2147483647 w 46"/>
                <a:gd name="T41" fmla="*/ 2147483647 h 60"/>
                <a:gd name="T42" fmla="*/ 2147483647 w 46"/>
                <a:gd name="T43" fmla="*/ 2147483647 h 60"/>
                <a:gd name="T44" fmla="*/ 2147483647 w 46"/>
                <a:gd name="T45" fmla="*/ 2147483647 h 60"/>
                <a:gd name="T46" fmla="*/ 2147483647 w 46"/>
                <a:gd name="T47" fmla="*/ 2147483647 h 60"/>
                <a:gd name="T48" fmla="*/ 2147483647 w 46"/>
                <a:gd name="T49" fmla="*/ 2147483647 h 60"/>
                <a:gd name="T50" fmla="*/ 2147483647 w 46"/>
                <a:gd name="T51" fmla="*/ 2147483647 h 60"/>
                <a:gd name="T52" fmla="*/ 2147483647 w 46"/>
                <a:gd name="T53" fmla="*/ 2147483647 h 60"/>
                <a:gd name="T54" fmla="*/ 2147483647 w 46"/>
                <a:gd name="T55" fmla="*/ 2147483647 h 60"/>
                <a:gd name="T56" fmla="*/ 2147483647 w 46"/>
                <a:gd name="T57" fmla="*/ 2147483647 h 60"/>
                <a:gd name="T58" fmla="*/ 2147483647 w 46"/>
                <a:gd name="T59" fmla="*/ 2147483647 h 60"/>
                <a:gd name="T60" fmla="*/ 2147483647 w 46"/>
                <a:gd name="T61" fmla="*/ 2147483647 h 60"/>
                <a:gd name="T62" fmla="*/ 2147483647 w 46"/>
                <a:gd name="T63" fmla="*/ 2147483647 h 60"/>
                <a:gd name="T64" fmla="*/ 2147483647 w 46"/>
                <a:gd name="T65" fmla="*/ 2147483647 h 60"/>
                <a:gd name="T66" fmla="*/ 2147483647 w 46"/>
                <a:gd name="T67" fmla="*/ 2147483647 h 6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6"/>
                <a:gd name="T103" fmla="*/ 0 h 60"/>
                <a:gd name="T104" fmla="*/ 46 w 46"/>
                <a:gd name="T105" fmla="*/ 60 h 6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6" h="60">
                  <a:moveTo>
                    <a:pt x="0" y="40"/>
                  </a:moveTo>
                  <a:lnTo>
                    <a:pt x="8" y="40"/>
                  </a:lnTo>
                  <a:lnTo>
                    <a:pt x="8" y="44"/>
                  </a:lnTo>
                  <a:lnTo>
                    <a:pt x="10" y="46"/>
                  </a:lnTo>
                  <a:lnTo>
                    <a:pt x="12" y="50"/>
                  </a:lnTo>
                  <a:lnTo>
                    <a:pt x="16" y="52"/>
                  </a:lnTo>
                  <a:lnTo>
                    <a:pt x="20" y="52"/>
                  </a:lnTo>
                  <a:lnTo>
                    <a:pt x="24" y="54"/>
                  </a:lnTo>
                  <a:lnTo>
                    <a:pt x="28" y="54"/>
                  </a:lnTo>
                  <a:lnTo>
                    <a:pt x="32" y="52"/>
                  </a:lnTo>
                  <a:lnTo>
                    <a:pt x="34" y="50"/>
                  </a:lnTo>
                  <a:lnTo>
                    <a:pt x="36" y="48"/>
                  </a:lnTo>
                  <a:lnTo>
                    <a:pt x="38" y="46"/>
                  </a:lnTo>
                  <a:lnTo>
                    <a:pt x="38" y="44"/>
                  </a:lnTo>
                  <a:lnTo>
                    <a:pt x="38" y="40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2" y="36"/>
                  </a:lnTo>
                  <a:lnTo>
                    <a:pt x="28" y="34"/>
                  </a:lnTo>
                  <a:lnTo>
                    <a:pt x="22" y="32"/>
                  </a:lnTo>
                  <a:lnTo>
                    <a:pt x="16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4" y="12"/>
                  </a:lnTo>
                  <a:lnTo>
                    <a:pt x="6" y="8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4" y="2"/>
                  </a:lnTo>
                  <a:lnTo>
                    <a:pt x="38" y="6"/>
                  </a:lnTo>
                  <a:lnTo>
                    <a:pt x="42" y="10"/>
                  </a:lnTo>
                  <a:lnTo>
                    <a:pt x="44" y="14"/>
                  </a:lnTo>
                  <a:lnTo>
                    <a:pt x="44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32" y="10"/>
                  </a:lnTo>
                  <a:lnTo>
                    <a:pt x="28" y="8"/>
                  </a:lnTo>
                  <a:lnTo>
                    <a:pt x="24" y="8"/>
                  </a:lnTo>
                  <a:lnTo>
                    <a:pt x="18" y="8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0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6" y="24"/>
                  </a:lnTo>
                  <a:lnTo>
                    <a:pt x="24" y="26"/>
                  </a:lnTo>
                  <a:lnTo>
                    <a:pt x="32" y="28"/>
                  </a:lnTo>
                  <a:lnTo>
                    <a:pt x="36" y="28"/>
                  </a:lnTo>
                  <a:lnTo>
                    <a:pt x="40" y="32"/>
                  </a:lnTo>
                  <a:lnTo>
                    <a:pt x="44" y="34"/>
                  </a:lnTo>
                  <a:lnTo>
                    <a:pt x="44" y="38"/>
                  </a:lnTo>
                  <a:lnTo>
                    <a:pt x="46" y="42"/>
                  </a:lnTo>
                  <a:lnTo>
                    <a:pt x="44" y="48"/>
                  </a:lnTo>
                  <a:lnTo>
                    <a:pt x="42" y="52"/>
                  </a:lnTo>
                  <a:lnTo>
                    <a:pt x="40" y="56"/>
                  </a:lnTo>
                  <a:lnTo>
                    <a:pt x="36" y="58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2" y="58"/>
                  </a:lnTo>
                  <a:lnTo>
                    <a:pt x="8" y="54"/>
                  </a:lnTo>
                  <a:lnTo>
                    <a:pt x="4" y="50"/>
                  </a:lnTo>
                  <a:lnTo>
                    <a:pt x="2" y="46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4" name="Freeform 111"/>
            <p:cNvSpPr>
              <a:spLocks noEditPoints="1"/>
            </p:cNvSpPr>
            <p:nvPr/>
          </p:nvSpPr>
          <p:spPr bwMode="auto">
            <a:xfrm>
              <a:off x="2092325" y="3578225"/>
              <a:ext cx="85725" cy="95250"/>
            </a:xfrm>
            <a:custGeom>
              <a:avLst/>
              <a:gdLst>
                <a:gd name="T0" fmla="*/ 0 w 54"/>
                <a:gd name="T1" fmla="*/ 2147483647 h 60"/>
                <a:gd name="T2" fmla="*/ 0 w 54"/>
                <a:gd name="T3" fmla="*/ 2147483647 h 60"/>
                <a:gd name="T4" fmla="*/ 2147483647 w 54"/>
                <a:gd name="T5" fmla="*/ 2147483647 h 60"/>
                <a:gd name="T6" fmla="*/ 2147483647 w 54"/>
                <a:gd name="T7" fmla="*/ 2147483647 h 60"/>
                <a:gd name="T8" fmla="*/ 2147483647 w 54"/>
                <a:gd name="T9" fmla="*/ 2147483647 h 60"/>
                <a:gd name="T10" fmla="*/ 2147483647 w 54"/>
                <a:gd name="T11" fmla="*/ 2147483647 h 60"/>
                <a:gd name="T12" fmla="*/ 2147483647 w 54"/>
                <a:gd name="T13" fmla="*/ 0 h 60"/>
                <a:gd name="T14" fmla="*/ 2147483647 w 54"/>
                <a:gd name="T15" fmla="*/ 2147483647 h 60"/>
                <a:gd name="T16" fmla="*/ 2147483647 w 54"/>
                <a:gd name="T17" fmla="*/ 2147483647 h 60"/>
                <a:gd name="T18" fmla="*/ 2147483647 w 54"/>
                <a:gd name="T19" fmla="*/ 2147483647 h 60"/>
                <a:gd name="T20" fmla="*/ 2147483647 w 54"/>
                <a:gd name="T21" fmla="*/ 2147483647 h 60"/>
                <a:gd name="T22" fmla="*/ 2147483647 w 54"/>
                <a:gd name="T23" fmla="*/ 2147483647 h 60"/>
                <a:gd name="T24" fmla="*/ 2147483647 w 54"/>
                <a:gd name="T25" fmla="*/ 2147483647 h 60"/>
                <a:gd name="T26" fmla="*/ 2147483647 w 54"/>
                <a:gd name="T27" fmla="*/ 2147483647 h 60"/>
                <a:gd name="T28" fmla="*/ 2147483647 w 54"/>
                <a:gd name="T29" fmla="*/ 2147483647 h 60"/>
                <a:gd name="T30" fmla="*/ 2147483647 w 54"/>
                <a:gd name="T31" fmla="*/ 2147483647 h 60"/>
                <a:gd name="T32" fmla="*/ 2147483647 w 54"/>
                <a:gd name="T33" fmla="*/ 2147483647 h 60"/>
                <a:gd name="T34" fmla="*/ 2147483647 w 54"/>
                <a:gd name="T35" fmla="*/ 2147483647 h 60"/>
                <a:gd name="T36" fmla="*/ 2147483647 w 54"/>
                <a:gd name="T37" fmla="*/ 2147483647 h 60"/>
                <a:gd name="T38" fmla="*/ 2147483647 w 54"/>
                <a:gd name="T39" fmla="*/ 2147483647 h 60"/>
                <a:gd name="T40" fmla="*/ 2147483647 w 54"/>
                <a:gd name="T41" fmla="*/ 2147483647 h 60"/>
                <a:gd name="T42" fmla="*/ 2147483647 w 54"/>
                <a:gd name="T43" fmla="*/ 2147483647 h 60"/>
                <a:gd name="T44" fmla="*/ 2147483647 w 54"/>
                <a:gd name="T45" fmla="*/ 2147483647 h 60"/>
                <a:gd name="T46" fmla="*/ 0 w 54"/>
                <a:gd name="T47" fmla="*/ 2147483647 h 60"/>
                <a:gd name="T48" fmla="*/ 0 w 54"/>
                <a:gd name="T49" fmla="*/ 2147483647 h 60"/>
                <a:gd name="T50" fmla="*/ 2147483647 w 54"/>
                <a:gd name="T51" fmla="*/ 2147483647 h 60"/>
                <a:gd name="T52" fmla="*/ 2147483647 w 54"/>
                <a:gd name="T53" fmla="*/ 2147483647 h 60"/>
                <a:gd name="T54" fmla="*/ 2147483647 w 54"/>
                <a:gd name="T55" fmla="*/ 2147483647 h 60"/>
                <a:gd name="T56" fmla="*/ 2147483647 w 54"/>
                <a:gd name="T57" fmla="*/ 2147483647 h 60"/>
                <a:gd name="T58" fmla="*/ 2147483647 w 54"/>
                <a:gd name="T59" fmla="*/ 2147483647 h 60"/>
                <a:gd name="T60" fmla="*/ 2147483647 w 54"/>
                <a:gd name="T61" fmla="*/ 2147483647 h 60"/>
                <a:gd name="T62" fmla="*/ 2147483647 w 54"/>
                <a:gd name="T63" fmla="*/ 2147483647 h 60"/>
                <a:gd name="T64" fmla="*/ 2147483647 w 54"/>
                <a:gd name="T65" fmla="*/ 2147483647 h 60"/>
                <a:gd name="T66" fmla="*/ 2147483647 w 54"/>
                <a:gd name="T67" fmla="*/ 2147483647 h 60"/>
                <a:gd name="T68" fmla="*/ 2147483647 w 54"/>
                <a:gd name="T69" fmla="*/ 2147483647 h 60"/>
                <a:gd name="T70" fmla="*/ 2147483647 w 54"/>
                <a:gd name="T71" fmla="*/ 2147483647 h 60"/>
                <a:gd name="T72" fmla="*/ 2147483647 w 54"/>
                <a:gd name="T73" fmla="*/ 2147483647 h 60"/>
                <a:gd name="T74" fmla="*/ 2147483647 w 54"/>
                <a:gd name="T75" fmla="*/ 2147483647 h 60"/>
                <a:gd name="T76" fmla="*/ 2147483647 w 54"/>
                <a:gd name="T77" fmla="*/ 2147483647 h 60"/>
                <a:gd name="T78" fmla="*/ 2147483647 w 54"/>
                <a:gd name="T79" fmla="*/ 2147483647 h 60"/>
                <a:gd name="T80" fmla="*/ 2147483647 w 54"/>
                <a:gd name="T81" fmla="*/ 2147483647 h 60"/>
                <a:gd name="T82" fmla="*/ 2147483647 w 54"/>
                <a:gd name="T83" fmla="*/ 2147483647 h 60"/>
                <a:gd name="T84" fmla="*/ 2147483647 w 54"/>
                <a:gd name="T85" fmla="*/ 2147483647 h 60"/>
                <a:gd name="T86" fmla="*/ 2147483647 w 54"/>
                <a:gd name="T87" fmla="*/ 2147483647 h 60"/>
                <a:gd name="T88" fmla="*/ 2147483647 w 54"/>
                <a:gd name="T89" fmla="*/ 2147483647 h 60"/>
                <a:gd name="T90" fmla="*/ 2147483647 w 54"/>
                <a:gd name="T91" fmla="*/ 2147483647 h 60"/>
                <a:gd name="T92" fmla="*/ 2147483647 w 54"/>
                <a:gd name="T93" fmla="*/ 2147483647 h 60"/>
                <a:gd name="T94" fmla="*/ 2147483647 w 54"/>
                <a:gd name="T95" fmla="*/ 2147483647 h 60"/>
                <a:gd name="T96" fmla="*/ 2147483647 w 54"/>
                <a:gd name="T97" fmla="*/ 2147483647 h 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4"/>
                <a:gd name="T148" fmla="*/ 0 h 60"/>
                <a:gd name="T149" fmla="*/ 54 w 54"/>
                <a:gd name="T150" fmla="*/ 60 h 6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4" h="60">
                  <a:moveTo>
                    <a:pt x="0" y="32"/>
                  </a:moveTo>
                  <a:lnTo>
                    <a:pt x="0" y="22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2" y="4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4" y="2"/>
                  </a:lnTo>
                  <a:lnTo>
                    <a:pt x="42" y="4"/>
                  </a:lnTo>
                  <a:lnTo>
                    <a:pt x="46" y="10"/>
                  </a:lnTo>
                  <a:lnTo>
                    <a:pt x="50" y="16"/>
                  </a:lnTo>
                  <a:lnTo>
                    <a:pt x="54" y="22"/>
                  </a:lnTo>
                  <a:lnTo>
                    <a:pt x="54" y="30"/>
                  </a:lnTo>
                  <a:lnTo>
                    <a:pt x="54" y="38"/>
                  </a:lnTo>
                  <a:lnTo>
                    <a:pt x="50" y="46"/>
                  </a:lnTo>
                  <a:lnTo>
                    <a:pt x="46" y="52"/>
                  </a:lnTo>
                  <a:lnTo>
                    <a:pt x="40" y="56"/>
                  </a:lnTo>
                  <a:lnTo>
                    <a:pt x="34" y="60"/>
                  </a:lnTo>
                  <a:lnTo>
                    <a:pt x="26" y="60"/>
                  </a:lnTo>
                  <a:lnTo>
                    <a:pt x="20" y="60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4" y="46"/>
                  </a:lnTo>
                  <a:lnTo>
                    <a:pt x="0" y="38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38"/>
                  </a:lnTo>
                  <a:lnTo>
                    <a:pt x="10" y="44"/>
                  </a:lnTo>
                  <a:lnTo>
                    <a:pt x="12" y="48"/>
                  </a:lnTo>
                  <a:lnTo>
                    <a:pt x="16" y="50"/>
                  </a:lnTo>
                  <a:lnTo>
                    <a:pt x="22" y="52"/>
                  </a:lnTo>
                  <a:lnTo>
                    <a:pt x="26" y="54"/>
                  </a:lnTo>
                  <a:lnTo>
                    <a:pt x="32" y="52"/>
                  </a:lnTo>
                  <a:lnTo>
                    <a:pt x="36" y="50"/>
                  </a:lnTo>
                  <a:lnTo>
                    <a:pt x="40" y="48"/>
                  </a:lnTo>
                  <a:lnTo>
                    <a:pt x="44" y="42"/>
                  </a:lnTo>
                  <a:lnTo>
                    <a:pt x="46" y="38"/>
                  </a:lnTo>
                  <a:lnTo>
                    <a:pt x="46" y="30"/>
                  </a:lnTo>
                  <a:lnTo>
                    <a:pt x="46" y="24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38" y="10"/>
                  </a:lnTo>
                  <a:lnTo>
                    <a:pt x="32" y="8"/>
                  </a:lnTo>
                  <a:lnTo>
                    <a:pt x="26" y="8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10" y="18"/>
                  </a:lnTo>
                  <a:lnTo>
                    <a:pt x="8" y="24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5" name="Freeform 112"/>
            <p:cNvSpPr>
              <a:spLocks/>
            </p:cNvSpPr>
            <p:nvPr/>
          </p:nvSpPr>
          <p:spPr bwMode="auto">
            <a:xfrm>
              <a:off x="2193925" y="3581400"/>
              <a:ext cx="69850" cy="92075"/>
            </a:xfrm>
            <a:custGeom>
              <a:avLst/>
              <a:gdLst>
                <a:gd name="T0" fmla="*/ 0 w 44"/>
                <a:gd name="T1" fmla="*/ 2147483647 h 58"/>
                <a:gd name="T2" fmla="*/ 0 w 44"/>
                <a:gd name="T3" fmla="*/ 0 h 58"/>
                <a:gd name="T4" fmla="*/ 2147483647 w 44"/>
                <a:gd name="T5" fmla="*/ 0 h 58"/>
                <a:gd name="T6" fmla="*/ 2147483647 w 44"/>
                <a:gd name="T7" fmla="*/ 2147483647 h 58"/>
                <a:gd name="T8" fmla="*/ 2147483647 w 44"/>
                <a:gd name="T9" fmla="*/ 2147483647 h 58"/>
                <a:gd name="T10" fmla="*/ 2147483647 w 44"/>
                <a:gd name="T11" fmla="*/ 0 h 58"/>
                <a:gd name="T12" fmla="*/ 2147483647 w 44"/>
                <a:gd name="T13" fmla="*/ 0 h 58"/>
                <a:gd name="T14" fmla="*/ 2147483647 w 44"/>
                <a:gd name="T15" fmla="*/ 2147483647 h 58"/>
                <a:gd name="T16" fmla="*/ 2147483647 w 44"/>
                <a:gd name="T17" fmla="*/ 2147483647 h 58"/>
                <a:gd name="T18" fmla="*/ 2147483647 w 44"/>
                <a:gd name="T19" fmla="*/ 2147483647 h 58"/>
                <a:gd name="T20" fmla="*/ 2147483647 w 44"/>
                <a:gd name="T21" fmla="*/ 2147483647 h 58"/>
                <a:gd name="T22" fmla="*/ 2147483647 w 44"/>
                <a:gd name="T23" fmla="*/ 2147483647 h 58"/>
                <a:gd name="T24" fmla="*/ 0 w 44"/>
                <a:gd name="T25" fmla="*/ 2147483647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"/>
                <a:gd name="T40" fmla="*/ 0 h 58"/>
                <a:gd name="T41" fmla="*/ 44 w 44"/>
                <a:gd name="T42" fmla="*/ 58 h 5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" h="58">
                  <a:moveTo>
                    <a:pt x="0" y="58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24"/>
                  </a:lnTo>
                  <a:lnTo>
                    <a:pt x="38" y="24"/>
                  </a:lnTo>
                  <a:lnTo>
                    <a:pt x="38" y="0"/>
                  </a:lnTo>
                  <a:lnTo>
                    <a:pt x="44" y="0"/>
                  </a:lnTo>
                  <a:lnTo>
                    <a:pt x="44" y="58"/>
                  </a:lnTo>
                  <a:lnTo>
                    <a:pt x="38" y="58"/>
                  </a:lnTo>
                  <a:lnTo>
                    <a:pt x="38" y="30"/>
                  </a:lnTo>
                  <a:lnTo>
                    <a:pt x="8" y="30"/>
                  </a:lnTo>
                  <a:lnTo>
                    <a:pt x="8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6" name="Freeform 113"/>
            <p:cNvSpPr>
              <a:spLocks noEditPoints="1"/>
            </p:cNvSpPr>
            <p:nvPr/>
          </p:nvSpPr>
          <p:spPr bwMode="auto">
            <a:xfrm>
              <a:off x="1952625" y="4098925"/>
              <a:ext cx="85725" cy="95250"/>
            </a:xfrm>
            <a:custGeom>
              <a:avLst/>
              <a:gdLst>
                <a:gd name="T0" fmla="*/ 0 w 54"/>
                <a:gd name="T1" fmla="*/ 2147483647 h 60"/>
                <a:gd name="T2" fmla="*/ 2147483647 w 54"/>
                <a:gd name="T3" fmla="*/ 2147483647 h 60"/>
                <a:gd name="T4" fmla="*/ 2147483647 w 54"/>
                <a:gd name="T5" fmla="*/ 2147483647 h 60"/>
                <a:gd name="T6" fmla="*/ 2147483647 w 54"/>
                <a:gd name="T7" fmla="*/ 2147483647 h 60"/>
                <a:gd name="T8" fmla="*/ 2147483647 w 54"/>
                <a:gd name="T9" fmla="*/ 2147483647 h 60"/>
                <a:gd name="T10" fmla="*/ 2147483647 w 54"/>
                <a:gd name="T11" fmla="*/ 2147483647 h 60"/>
                <a:gd name="T12" fmla="*/ 2147483647 w 54"/>
                <a:gd name="T13" fmla="*/ 0 h 60"/>
                <a:gd name="T14" fmla="*/ 2147483647 w 54"/>
                <a:gd name="T15" fmla="*/ 2147483647 h 60"/>
                <a:gd name="T16" fmla="*/ 2147483647 w 54"/>
                <a:gd name="T17" fmla="*/ 2147483647 h 60"/>
                <a:gd name="T18" fmla="*/ 2147483647 w 54"/>
                <a:gd name="T19" fmla="*/ 2147483647 h 60"/>
                <a:gd name="T20" fmla="*/ 2147483647 w 54"/>
                <a:gd name="T21" fmla="*/ 2147483647 h 60"/>
                <a:gd name="T22" fmla="*/ 2147483647 w 54"/>
                <a:gd name="T23" fmla="*/ 2147483647 h 60"/>
                <a:gd name="T24" fmla="*/ 2147483647 w 54"/>
                <a:gd name="T25" fmla="*/ 2147483647 h 60"/>
                <a:gd name="T26" fmla="*/ 2147483647 w 54"/>
                <a:gd name="T27" fmla="*/ 2147483647 h 60"/>
                <a:gd name="T28" fmla="*/ 2147483647 w 54"/>
                <a:gd name="T29" fmla="*/ 2147483647 h 60"/>
                <a:gd name="T30" fmla="*/ 2147483647 w 54"/>
                <a:gd name="T31" fmla="*/ 2147483647 h 60"/>
                <a:gd name="T32" fmla="*/ 2147483647 w 54"/>
                <a:gd name="T33" fmla="*/ 2147483647 h 60"/>
                <a:gd name="T34" fmla="*/ 2147483647 w 54"/>
                <a:gd name="T35" fmla="*/ 2147483647 h 60"/>
                <a:gd name="T36" fmla="*/ 2147483647 w 54"/>
                <a:gd name="T37" fmla="*/ 2147483647 h 60"/>
                <a:gd name="T38" fmla="*/ 2147483647 w 54"/>
                <a:gd name="T39" fmla="*/ 2147483647 h 60"/>
                <a:gd name="T40" fmla="*/ 2147483647 w 54"/>
                <a:gd name="T41" fmla="*/ 2147483647 h 60"/>
                <a:gd name="T42" fmla="*/ 2147483647 w 54"/>
                <a:gd name="T43" fmla="*/ 2147483647 h 60"/>
                <a:gd name="T44" fmla="*/ 2147483647 w 54"/>
                <a:gd name="T45" fmla="*/ 2147483647 h 60"/>
                <a:gd name="T46" fmla="*/ 0 w 54"/>
                <a:gd name="T47" fmla="*/ 2147483647 h 60"/>
                <a:gd name="T48" fmla="*/ 0 w 54"/>
                <a:gd name="T49" fmla="*/ 2147483647 h 60"/>
                <a:gd name="T50" fmla="*/ 2147483647 w 54"/>
                <a:gd name="T51" fmla="*/ 2147483647 h 60"/>
                <a:gd name="T52" fmla="*/ 2147483647 w 54"/>
                <a:gd name="T53" fmla="*/ 2147483647 h 60"/>
                <a:gd name="T54" fmla="*/ 2147483647 w 54"/>
                <a:gd name="T55" fmla="*/ 2147483647 h 60"/>
                <a:gd name="T56" fmla="*/ 2147483647 w 54"/>
                <a:gd name="T57" fmla="*/ 2147483647 h 60"/>
                <a:gd name="T58" fmla="*/ 2147483647 w 54"/>
                <a:gd name="T59" fmla="*/ 2147483647 h 60"/>
                <a:gd name="T60" fmla="*/ 2147483647 w 54"/>
                <a:gd name="T61" fmla="*/ 2147483647 h 60"/>
                <a:gd name="T62" fmla="*/ 2147483647 w 54"/>
                <a:gd name="T63" fmla="*/ 2147483647 h 60"/>
                <a:gd name="T64" fmla="*/ 2147483647 w 54"/>
                <a:gd name="T65" fmla="*/ 2147483647 h 60"/>
                <a:gd name="T66" fmla="*/ 2147483647 w 54"/>
                <a:gd name="T67" fmla="*/ 2147483647 h 60"/>
                <a:gd name="T68" fmla="*/ 2147483647 w 54"/>
                <a:gd name="T69" fmla="*/ 2147483647 h 60"/>
                <a:gd name="T70" fmla="*/ 2147483647 w 54"/>
                <a:gd name="T71" fmla="*/ 2147483647 h 60"/>
                <a:gd name="T72" fmla="*/ 2147483647 w 54"/>
                <a:gd name="T73" fmla="*/ 2147483647 h 60"/>
                <a:gd name="T74" fmla="*/ 2147483647 w 54"/>
                <a:gd name="T75" fmla="*/ 2147483647 h 60"/>
                <a:gd name="T76" fmla="*/ 2147483647 w 54"/>
                <a:gd name="T77" fmla="*/ 2147483647 h 60"/>
                <a:gd name="T78" fmla="*/ 2147483647 w 54"/>
                <a:gd name="T79" fmla="*/ 2147483647 h 60"/>
                <a:gd name="T80" fmla="*/ 2147483647 w 54"/>
                <a:gd name="T81" fmla="*/ 2147483647 h 60"/>
                <a:gd name="T82" fmla="*/ 2147483647 w 54"/>
                <a:gd name="T83" fmla="*/ 2147483647 h 60"/>
                <a:gd name="T84" fmla="*/ 2147483647 w 54"/>
                <a:gd name="T85" fmla="*/ 2147483647 h 60"/>
                <a:gd name="T86" fmla="*/ 2147483647 w 54"/>
                <a:gd name="T87" fmla="*/ 2147483647 h 60"/>
                <a:gd name="T88" fmla="*/ 2147483647 w 54"/>
                <a:gd name="T89" fmla="*/ 2147483647 h 60"/>
                <a:gd name="T90" fmla="*/ 2147483647 w 54"/>
                <a:gd name="T91" fmla="*/ 2147483647 h 60"/>
                <a:gd name="T92" fmla="*/ 2147483647 w 54"/>
                <a:gd name="T93" fmla="*/ 2147483647 h 60"/>
                <a:gd name="T94" fmla="*/ 2147483647 w 54"/>
                <a:gd name="T95" fmla="*/ 2147483647 h 60"/>
                <a:gd name="T96" fmla="*/ 2147483647 w 54"/>
                <a:gd name="T97" fmla="*/ 2147483647 h 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4"/>
                <a:gd name="T148" fmla="*/ 0 h 60"/>
                <a:gd name="T149" fmla="*/ 54 w 54"/>
                <a:gd name="T150" fmla="*/ 60 h 6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4" h="60">
                  <a:moveTo>
                    <a:pt x="0" y="32"/>
                  </a:moveTo>
                  <a:lnTo>
                    <a:pt x="2" y="22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4" y="4"/>
                  </a:lnTo>
                  <a:lnTo>
                    <a:pt x="20" y="2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42" y="4"/>
                  </a:lnTo>
                  <a:lnTo>
                    <a:pt x="46" y="10"/>
                  </a:lnTo>
                  <a:lnTo>
                    <a:pt x="52" y="16"/>
                  </a:lnTo>
                  <a:lnTo>
                    <a:pt x="54" y="22"/>
                  </a:lnTo>
                  <a:lnTo>
                    <a:pt x="54" y="30"/>
                  </a:lnTo>
                  <a:lnTo>
                    <a:pt x="54" y="38"/>
                  </a:lnTo>
                  <a:lnTo>
                    <a:pt x="50" y="46"/>
                  </a:lnTo>
                  <a:lnTo>
                    <a:pt x="46" y="52"/>
                  </a:lnTo>
                  <a:lnTo>
                    <a:pt x="42" y="56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0" y="60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4" y="46"/>
                  </a:lnTo>
                  <a:lnTo>
                    <a:pt x="0" y="38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38"/>
                  </a:lnTo>
                  <a:lnTo>
                    <a:pt x="10" y="44"/>
                  </a:lnTo>
                  <a:lnTo>
                    <a:pt x="14" y="48"/>
                  </a:lnTo>
                  <a:lnTo>
                    <a:pt x="18" y="50"/>
                  </a:lnTo>
                  <a:lnTo>
                    <a:pt x="22" y="52"/>
                  </a:lnTo>
                  <a:lnTo>
                    <a:pt x="28" y="54"/>
                  </a:lnTo>
                  <a:lnTo>
                    <a:pt x="32" y="52"/>
                  </a:lnTo>
                  <a:lnTo>
                    <a:pt x="38" y="50"/>
                  </a:lnTo>
                  <a:lnTo>
                    <a:pt x="42" y="48"/>
                  </a:lnTo>
                  <a:lnTo>
                    <a:pt x="44" y="42"/>
                  </a:lnTo>
                  <a:lnTo>
                    <a:pt x="46" y="38"/>
                  </a:lnTo>
                  <a:lnTo>
                    <a:pt x="46" y="30"/>
                  </a:lnTo>
                  <a:lnTo>
                    <a:pt x="46" y="24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38" y="10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10" y="18"/>
                  </a:lnTo>
                  <a:lnTo>
                    <a:pt x="8" y="24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7" name="Freeform 114"/>
            <p:cNvSpPr>
              <a:spLocks noEditPoints="1"/>
            </p:cNvSpPr>
            <p:nvPr/>
          </p:nvSpPr>
          <p:spPr bwMode="auto">
            <a:xfrm>
              <a:off x="1571625" y="3438525"/>
              <a:ext cx="85725" cy="95250"/>
            </a:xfrm>
            <a:custGeom>
              <a:avLst/>
              <a:gdLst>
                <a:gd name="T0" fmla="*/ 0 w 54"/>
                <a:gd name="T1" fmla="*/ 2147483647 h 60"/>
                <a:gd name="T2" fmla="*/ 2147483647 w 54"/>
                <a:gd name="T3" fmla="*/ 2147483647 h 60"/>
                <a:gd name="T4" fmla="*/ 2147483647 w 54"/>
                <a:gd name="T5" fmla="*/ 2147483647 h 60"/>
                <a:gd name="T6" fmla="*/ 2147483647 w 54"/>
                <a:gd name="T7" fmla="*/ 2147483647 h 60"/>
                <a:gd name="T8" fmla="*/ 2147483647 w 54"/>
                <a:gd name="T9" fmla="*/ 2147483647 h 60"/>
                <a:gd name="T10" fmla="*/ 2147483647 w 54"/>
                <a:gd name="T11" fmla="*/ 2147483647 h 60"/>
                <a:gd name="T12" fmla="*/ 2147483647 w 54"/>
                <a:gd name="T13" fmla="*/ 0 h 60"/>
                <a:gd name="T14" fmla="*/ 2147483647 w 54"/>
                <a:gd name="T15" fmla="*/ 2147483647 h 60"/>
                <a:gd name="T16" fmla="*/ 2147483647 w 54"/>
                <a:gd name="T17" fmla="*/ 2147483647 h 60"/>
                <a:gd name="T18" fmla="*/ 2147483647 w 54"/>
                <a:gd name="T19" fmla="*/ 2147483647 h 60"/>
                <a:gd name="T20" fmla="*/ 2147483647 w 54"/>
                <a:gd name="T21" fmla="*/ 2147483647 h 60"/>
                <a:gd name="T22" fmla="*/ 2147483647 w 54"/>
                <a:gd name="T23" fmla="*/ 2147483647 h 60"/>
                <a:gd name="T24" fmla="*/ 2147483647 w 54"/>
                <a:gd name="T25" fmla="*/ 2147483647 h 60"/>
                <a:gd name="T26" fmla="*/ 2147483647 w 54"/>
                <a:gd name="T27" fmla="*/ 2147483647 h 60"/>
                <a:gd name="T28" fmla="*/ 2147483647 w 54"/>
                <a:gd name="T29" fmla="*/ 2147483647 h 60"/>
                <a:gd name="T30" fmla="*/ 2147483647 w 54"/>
                <a:gd name="T31" fmla="*/ 2147483647 h 60"/>
                <a:gd name="T32" fmla="*/ 2147483647 w 54"/>
                <a:gd name="T33" fmla="*/ 2147483647 h 60"/>
                <a:gd name="T34" fmla="*/ 2147483647 w 54"/>
                <a:gd name="T35" fmla="*/ 2147483647 h 60"/>
                <a:gd name="T36" fmla="*/ 2147483647 w 54"/>
                <a:gd name="T37" fmla="*/ 2147483647 h 60"/>
                <a:gd name="T38" fmla="*/ 2147483647 w 54"/>
                <a:gd name="T39" fmla="*/ 2147483647 h 60"/>
                <a:gd name="T40" fmla="*/ 2147483647 w 54"/>
                <a:gd name="T41" fmla="*/ 2147483647 h 60"/>
                <a:gd name="T42" fmla="*/ 2147483647 w 54"/>
                <a:gd name="T43" fmla="*/ 2147483647 h 60"/>
                <a:gd name="T44" fmla="*/ 2147483647 w 54"/>
                <a:gd name="T45" fmla="*/ 2147483647 h 60"/>
                <a:gd name="T46" fmla="*/ 0 w 54"/>
                <a:gd name="T47" fmla="*/ 2147483647 h 60"/>
                <a:gd name="T48" fmla="*/ 0 w 54"/>
                <a:gd name="T49" fmla="*/ 2147483647 h 60"/>
                <a:gd name="T50" fmla="*/ 2147483647 w 54"/>
                <a:gd name="T51" fmla="*/ 2147483647 h 60"/>
                <a:gd name="T52" fmla="*/ 2147483647 w 54"/>
                <a:gd name="T53" fmla="*/ 2147483647 h 60"/>
                <a:gd name="T54" fmla="*/ 2147483647 w 54"/>
                <a:gd name="T55" fmla="*/ 2147483647 h 60"/>
                <a:gd name="T56" fmla="*/ 2147483647 w 54"/>
                <a:gd name="T57" fmla="*/ 2147483647 h 60"/>
                <a:gd name="T58" fmla="*/ 2147483647 w 54"/>
                <a:gd name="T59" fmla="*/ 2147483647 h 60"/>
                <a:gd name="T60" fmla="*/ 2147483647 w 54"/>
                <a:gd name="T61" fmla="*/ 2147483647 h 60"/>
                <a:gd name="T62" fmla="*/ 2147483647 w 54"/>
                <a:gd name="T63" fmla="*/ 2147483647 h 60"/>
                <a:gd name="T64" fmla="*/ 2147483647 w 54"/>
                <a:gd name="T65" fmla="*/ 2147483647 h 60"/>
                <a:gd name="T66" fmla="*/ 2147483647 w 54"/>
                <a:gd name="T67" fmla="*/ 2147483647 h 60"/>
                <a:gd name="T68" fmla="*/ 2147483647 w 54"/>
                <a:gd name="T69" fmla="*/ 2147483647 h 60"/>
                <a:gd name="T70" fmla="*/ 2147483647 w 54"/>
                <a:gd name="T71" fmla="*/ 2147483647 h 60"/>
                <a:gd name="T72" fmla="*/ 2147483647 w 54"/>
                <a:gd name="T73" fmla="*/ 2147483647 h 60"/>
                <a:gd name="T74" fmla="*/ 2147483647 w 54"/>
                <a:gd name="T75" fmla="*/ 2147483647 h 60"/>
                <a:gd name="T76" fmla="*/ 2147483647 w 54"/>
                <a:gd name="T77" fmla="*/ 2147483647 h 60"/>
                <a:gd name="T78" fmla="*/ 2147483647 w 54"/>
                <a:gd name="T79" fmla="*/ 2147483647 h 60"/>
                <a:gd name="T80" fmla="*/ 2147483647 w 54"/>
                <a:gd name="T81" fmla="*/ 2147483647 h 60"/>
                <a:gd name="T82" fmla="*/ 2147483647 w 54"/>
                <a:gd name="T83" fmla="*/ 2147483647 h 60"/>
                <a:gd name="T84" fmla="*/ 2147483647 w 54"/>
                <a:gd name="T85" fmla="*/ 2147483647 h 60"/>
                <a:gd name="T86" fmla="*/ 2147483647 w 54"/>
                <a:gd name="T87" fmla="*/ 2147483647 h 60"/>
                <a:gd name="T88" fmla="*/ 2147483647 w 54"/>
                <a:gd name="T89" fmla="*/ 2147483647 h 60"/>
                <a:gd name="T90" fmla="*/ 2147483647 w 54"/>
                <a:gd name="T91" fmla="*/ 2147483647 h 60"/>
                <a:gd name="T92" fmla="*/ 2147483647 w 54"/>
                <a:gd name="T93" fmla="*/ 2147483647 h 60"/>
                <a:gd name="T94" fmla="*/ 2147483647 w 54"/>
                <a:gd name="T95" fmla="*/ 2147483647 h 60"/>
                <a:gd name="T96" fmla="*/ 2147483647 w 54"/>
                <a:gd name="T97" fmla="*/ 2147483647 h 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4"/>
                <a:gd name="T148" fmla="*/ 0 h 60"/>
                <a:gd name="T149" fmla="*/ 54 w 54"/>
                <a:gd name="T150" fmla="*/ 60 h 6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4" h="60">
                  <a:moveTo>
                    <a:pt x="0" y="32"/>
                  </a:moveTo>
                  <a:lnTo>
                    <a:pt x="2" y="22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4" y="4"/>
                  </a:lnTo>
                  <a:lnTo>
                    <a:pt x="20" y="2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42" y="4"/>
                  </a:lnTo>
                  <a:lnTo>
                    <a:pt x="46" y="10"/>
                  </a:lnTo>
                  <a:lnTo>
                    <a:pt x="52" y="16"/>
                  </a:lnTo>
                  <a:lnTo>
                    <a:pt x="54" y="22"/>
                  </a:lnTo>
                  <a:lnTo>
                    <a:pt x="54" y="30"/>
                  </a:lnTo>
                  <a:lnTo>
                    <a:pt x="54" y="38"/>
                  </a:lnTo>
                  <a:lnTo>
                    <a:pt x="50" y="46"/>
                  </a:lnTo>
                  <a:lnTo>
                    <a:pt x="46" y="52"/>
                  </a:lnTo>
                  <a:lnTo>
                    <a:pt x="42" y="56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0" y="60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4" y="46"/>
                  </a:lnTo>
                  <a:lnTo>
                    <a:pt x="0" y="38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38"/>
                  </a:lnTo>
                  <a:lnTo>
                    <a:pt x="10" y="44"/>
                  </a:lnTo>
                  <a:lnTo>
                    <a:pt x="14" y="48"/>
                  </a:lnTo>
                  <a:lnTo>
                    <a:pt x="18" y="50"/>
                  </a:lnTo>
                  <a:lnTo>
                    <a:pt x="22" y="52"/>
                  </a:lnTo>
                  <a:lnTo>
                    <a:pt x="28" y="54"/>
                  </a:lnTo>
                  <a:lnTo>
                    <a:pt x="32" y="52"/>
                  </a:lnTo>
                  <a:lnTo>
                    <a:pt x="38" y="50"/>
                  </a:lnTo>
                  <a:lnTo>
                    <a:pt x="42" y="48"/>
                  </a:lnTo>
                  <a:lnTo>
                    <a:pt x="44" y="42"/>
                  </a:lnTo>
                  <a:lnTo>
                    <a:pt x="46" y="38"/>
                  </a:lnTo>
                  <a:lnTo>
                    <a:pt x="46" y="30"/>
                  </a:lnTo>
                  <a:lnTo>
                    <a:pt x="46" y="24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38" y="10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10" y="18"/>
                  </a:lnTo>
                  <a:lnTo>
                    <a:pt x="8" y="24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8" name="Freeform 115"/>
            <p:cNvSpPr>
              <a:spLocks/>
            </p:cNvSpPr>
            <p:nvPr/>
          </p:nvSpPr>
          <p:spPr bwMode="auto">
            <a:xfrm>
              <a:off x="809625" y="4381500"/>
              <a:ext cx="336550" cy="200025"/>
            </a:xfrm>
            <a:custGeom>
              <a:avLst/>
              <a:gdLst>
                <a:gd name="T0" fmla="*/ 2147483647 w 212"/>
                <a:gd name="T1" fmla="*/ 2147483647 h 126"/>
                <a:gd name="T2" fmla="*/ 2147483647 w 212"/>
                <a:gd name="T3" fmla="*/ 2147483647 h 126"/>
                <a:gd name="T4" fmla="*/ 2147483647 w 212"/>
                <a:gd name="T5" fmla="*/ 2147483647 h 126"/>
                <a:gd name="T6" fmla="*/ 0 w 212"/>
                <a:gd name="T7" fmla="*/ 2147483647 h 126"/>
                <a:gd name="T8" fmla="*/ 2147483647 w 212"/>
                <a:gd name="T9" fmla="*/ 2147483647 h 126"/>
                <a:gd name="T10" fmla="*/ 2147483647 w 212"/>
                <a:gd name="T11" fmla="*/ 0 h 126"/>
                <a:gd name="T12" fmla="*/ 2147483647 w 212"/>
                <a:gd name="T13" fmla="*/ 2147483647 h 1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2"/>
                <a:gd name="T22" fmla="*/ 0 h 126"/>
                <a:gd name="T23" fmla="*/ 212 w 212"/>
                <a:gd name="T24" fmla="*/ 126 h 1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2" h="126">
                  <a:moveTo>
                    <a:pt x="212" y="118"/>
                  </a:moveTo>
                  <a:lnTo>
                    <a:pt x="212" y="122"/>
                  </a:lnTo>
                  <a:lnTo>
                    <a:pt x="212" y="126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212" y="11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9" name="Freeform 116"/>
            <p:cNvSpPr>
              <a:spLocks/>
            </p:cNvSpPr>
            <p:nvPr/>
          </p:nvSpPr>
          <p:spPr bwMode="auto">
            <a:xfrm>
              <a:off x="809625" y="4003675"/>
              <a:ext cx="12700" cy="384175"/>
            </a:xfrm>
            <a:custGeom>
              <a:avLst/>
              <a:gdLst>
                <a:gd name="T0" fmla="*/ 2147483647 w 8"/>
                <a:gd name="T1" fmla="*/ 2147483647 h 242"/>
                <a:gd name="T2" fmla="*/ 2147483647 w 8"/>
                <a:gd name="T3" fmla="*/ 2147483647 h 242"/>
                <a:gd name="T4" fmla="*/ 0 w 8"/>
                <a:gd name="T5" fmla="*/ 2147483647 h 242"/>
                <a:gd name="T6" fmla="*/ 0 w 8"/>
                <a:gd name="T7" fmla="*/ 2147483647 h 242"/>
                <a:gd name="T8" fmla="*/ 2147483647 w 8"/>
                <a:gd name="T9" fmla="*/ 0 h 242"/>
                <a:gd name="T10" fmla="*/ 2147483647 w 8"/>
                <a:gd name="T11" fmla="*/ 2147483647 h 242"/>
                <a:gd name="T12" fmla="*/ 2147483647 w 8"/>
                <a:gd name="T13" fmla="*/ 2147483647 h 2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242"/>
                <a:gd name="T23" fmla="*/ 8 w 8"/>
                <a:gd name="T24" fmla="*/ 242 h 2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242">
                  <a:moveTo>
                    <a:pt x="8" y="238"/>
                  </a:moveTo>
                  <a:lnTo>
                    <a:pt x="4" y="240"/>
                  </a:lnTo>
                  <a:lnTo>
                    <a:pt x="0" y="242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2"/>
                  </a:lnTo>
                  <a:lnTo>
                    <a:pt x="8" y="23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0" name="Rectangle 117"/>
            <p:cNvSpPr>
              <a:spLocks noChangeArrowheads="1"/>
            </p:cNvSpPr>
            <p:nvPr/>
          </p:nvSpPr>
          <p:spPr bwMode="auto">
            <a:xfrm>
              <a:off x="854075" y="4029075"/>
              <a:ext cx="12700" cy="330200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61" name="Freeform 118"/>
            <p:cNvSpPr>
              <a:spLocks/>
            </p:cNvSpPr>
            <p:nvPr/>
          </p:nvSpPr>
          <p:spPr bwMode="auto">
            <a:xfrm>
              <a:off x="482600" y="3806825"/>
              <a:ext cx="333375" cy="200025"/>
            </a:xfrm>
            <a:custGeom>
              <a:avLst/>
              <a:gdLst>
                <a:gd name="T0" fmla="*/ 2147483647 w 210"/>
                <a:gd name="T1" fmla="*/ 2147483647 h 126"/>
                <a:gd name="T2" fmla="*/ 2147483647 w 210"/>
                <a:gd name="T3" fmla="*/ 2147483647 h 126"/>
                <a:gd name="T4" fmla="*/ 2147483647 w 210"/>
                <a:gd name="T5" fmla="*/ 2147483647 h 126"/>
                <a:gd name="T6" fmla="*/ 0 w 210"/>
                <a:gd name="T7" fmla="*/ 2147483647 h 126"/>
                <a:gd name="T8" fmla="*/ 2147483647 w 210"/>
                <a:gd name="T9" fmla="*/ 0 h 126"/>
                <a:gd name="T10" fmla="*/ 2147483647 w 210"/>
                <a:gd name="T11" fmla="*/ 2147483647 h 1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0"/>
                <a:gd name="T19" fmla="*/ 0 h 126"/>
                <a:gd name="T20" fmla="*/ 210 w 210"/>
                <a:gd name="T21" fmla="*/ 126 h 1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0" h="126">
                  <a:moveTo>
                    <a:pt x="210" y="120"/>
                  </a:moveTo>
                  <a:lnTo>
                    <a:pt x="210" y="124"/>
                  </a:lnTo>
                  <a:lnTo>
                    <a:pt x="206" y="126"/>
                  </a:lnTo>
                  <a:lnTo>
                    <a:pt x="0" y="8"/>
                  </a:lnTo>
                  <a:lnTo>
                    <a:pt x="4" y="0"/>
                  </a:lnTo>
                  <a:lnTo>
                    <a:pt x="210" y="12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2" name="Freeform 119"/>
            <p:cNvSpPr>
              <a:spLocks/>
            </p:cNvSpPr>
            <p:nvPr/>
          </p:nvSpPr>
          <p:spPr bwMode="auto">
            <a:xfrm>
              <a:off x="815975" y="3806825"/>
              <a:ext cx="330200" cy="200025"/>
            </a:xfrm>
            <a:custGeom>
              <a:avLst/>
              <a:gdLst>
                <a:gd name="T0" fmla="*/ 2147483647 w 208"/>
                <a:gd name="T1" fmla="*/ 2147483647 h 126"/>
                <a:gd name="T2" fmla="*/ 0 w 208"/>
                <a:gd name="T3" fmla="*/ 2147483647 h 126"/>
                <a:gd name="T4" fmla="*/ 0 w 208"/>
                <a:gd name="T5" fmla="*/ 2147483647 h 126"/>
                <a:gd name="T6" fmla="*/ 2147483647 w 208"/>
                <a:gd name="T7" fmla="*/ 0 h 126"/>
                <a:gd name="T8" fmla="*/ 2147483647 w 208"/>
                <a:gd name="T9" fmla="*/ 2147483647 h 126"/>
                <a:gd name="T10" fmla="*/ 2147483647 w 208"/>
                <a:gd name="T11" fmla="*/ 2147483647 h 126"/>
                <a:gd name="T12" fmla="*/ 2147483647 w 208"/>
                <a:gd name="T13" fmla="*/ 2147483647 h 1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8"/>
                <a:gd name="T22" fmla="*/ 0 h 126"/>
                <a:gd name="T23" fmla="*/ 208 w 208"/>
                <a:gd name="T24" fmla="*/ 126 h 1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8" h="126">
                  <a:moveTo>
                    <a:pt x="4" y="126"/>
                  </a:moveTo>
                  <a:lnTo>
                    <a:pt x="0" y="124"/>
                  </a:lnTo>
                  <a:lnTo>
                    <a:pt x="0" y="120"/>
                  </a:lnTo>
                  <a:lnTo>
                    <a:pt x="208" y="0"/>
                  </a:lnTo>
                  <a:lnTo>
                    <a:pt x="208" y="4"/>
                  </a:lnTo>
                  <a:lnTo>
                    <a:pt x="208" y="8"/>
                  </a:lnTo>
                  <a:lnTo>
                    <a:pt x="4" y="12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3" name="Freeform 120"/>
            <p:cNvSpPr>
              <a:spLocks/>
            </p:cNvSpPr>
            <p:nvPr/>
          </p:nvSpPr>
          <p:spPr bwMode="auto">
            <a:xfrm>
              <a:off x="1857375" y="3654425"/>
              <a:ext cx="219075" cy="133350"/>
            </a:xfrm>
            <a:custGeom>
              <a:avLst/>
              <a:gdLst>
                <a:gd name="T0" fmla="*/ 2147483647 w 138"/>
                <a:gd name="T1" fmla="*/ 2147483647 h 84"/>
                <a:gd name="T2" fmla="*/ 0 w 138"/>
                <a:gd name="T3" fmla="*/ 2147483647 h 84"/>
                <a:gd name="T4" fmla="*/ 2147483647 w 138"/>
                <a:gd name="T5" fmla="*/ 0 h 84"/>
                <a:gd name="T6" fmla="*/ 2147483647 w 138"/>
                <a:gd name="T7" fmla="*/ 2147483647 h 84"/>
                <a:gd name="T8" fmla="*/ 2147483647 w 138"/>
                <a:gd name="T9" fmla="*/ 2147483647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84"/>
                <a:gd name="T17" fmla="*/ 138 w 138"/>
                <a:gd name="T18" fmla="*/ 84 h 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84">
                  <a:moveTo>
                    <a:pt x="4" y="84"/>
                  </a:moveTo>
                  <a:lnTo>
                    <a:pt x="0" y="76"/>
                  </a:lnTo>
                  <a:lnTo>
                    <a:pt x="134" y="0"/>
                  </a:lnTo>
                  <a:lnTo>
                    <a:pt x="138" y="6"/>
                  </a:lnTo>
                  <a:lnTo>
                    <a:pt x="4" y="8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4" name="Freeform 121"/>
            <p:cNvSpPr>
              <a:spLocks/>
            </p:cNvSpPr>
            <p:nvPr/>
          </p:nvSpPr>
          <p:spPr bwMode="auto">
            <a:xfrm>
              <a:off x="1476375" y="3841750"/>
              <a:ext cx="269875" cy="165100"/>
            </a:xfrm>
            <a:custGeom>
              <a:avLst/>
              <a:gdLst>
                <a:gd name="T0" fmla="*/ 2147483647 w 170"/>
                <a:gd name="T1" fmla="*/ 0 h 104"/>
                <a:gd name="T2" fmla="*/ 2147483647 w 170"/>
                <a:gd name="T3" fmla="*/ 2147483647 h 104"/>
                <a:gd name="T4" fmla="*/ 2147483647 w 170"/>
                <a:gd name="T5" fmla="*/ 2147483647 h 104"/>
                <a:gd name="T6" fmla="*/ 0 w 170"/>
                <a:gd name="T7" fmla="*/ 2147483647 h 104"/>
                <a:gd name="T8" fmla="*/ 0 w 170"/>
                <a:gd name="T9" fmla="*/ 2147483647 h 104"/>
                <a:gd name="T10" fmla="*/ 2147483647 w 170"/>
                <a:gd name="T11" fmla="*/ 0 h 10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0"/>
                <a:gd name="T19" fmla="*/ 0 h 104"/>
                <a:gd name="T20" fmla="*/ 170 w 170"/>
                <a:gd name="T21" fmla="*/ 104 h 10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0" h="104">
                  <a:moveTo>
                    <a:pt x="166" y="0"/>
                  </a:moveTo>
                  <a:lnTo>
                    <a:pt x="170" y="8"/>
                  </a:lnTo>
                  <a:lnTo>
                    <a:pt x="4" y="104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5" name="Freeform 122"/>
            <p:cNvSpPr>
              <a:spLocks/>
            </p:cNvSpPr>
            <p:nvPr/>
          </p:nvSpPr>
          <p:spPr bwMode="auto">
            <a:xfrm>
              <a:off x="1470025" y="4003675"/>
              <a:ext cx="12700" cy="384175"/>
            </a:xfrm>
            <a:custGeom>
              <a:avLst/>
              <a:gdLst>
                <a:gd name="T0" fmla="*/ 0 w 8"/>
                <a:gd name="T1" fmla="*/ 2147483647 h 242"/>
                <a:gd name="T2" fmla="*/ 2147483647 w 8"/>
                <a:gd name="T3" fmla="*/ 0 h 242"/>
                <a:gd name="T4" fmla="*/ 2147483647 w 8"/>
                <a:gd name="T5" fmla="*/ 2147483647 h 242"/>
                <a:gd name="T6" fmla="*/ 2147483647 w 8"/>
                <a:gd name="T7" fmla="*/ 2147483647 h 242"/>
                <a:gd name="T8" fmla="*/ 2147483647 w 8"/>
                <a:gd name="T9" fmla="*/ 2147483647 h 242"/>
                <a:gd name="T10" fmla="*/ 0 w 8"/>
                <a:gd name="T11" fmla="*/ 2147483647 h 242"/>
                <a:gd name="T12" fmla="*/ 0 w 8"/>
                <a:gd name="T13" fmla="*/ 2147483647 h 2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242"/>
                <a:gd name="T23" fmla="*/ 8 w 8"/>
                <a:gd name="T24" fmla="*/ 242 h 2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242">
                  <a:moveTo>
                    <a:pt x="0" y="2"/>
                  </a:moveTo>
                  <a:lnTo>
                    <a:pt x="4" y="0"/>
                  </a:lnTo>
                  <a:lnTo>
                    <a:pt x="8" y="2"/>
                  </a:lnTo>
                  <a:lnTo>
                    <a:pt x="8" y="242"/>
                  </a:lnTo>
                  <a:lnTo>
                    <a:pt x="4" y="240"/>
                  </a:lnTo>
                  <a:lnTo>
                    <a:pt x="0" y="2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6" name="Freeform 123"/>
            <p:cNvSpPr>
              <a:spLocks/>
            </p:cNvSpPr>
            <p:nvPr/>
          </p:nvSpPr>
          <p:spPr bwMode="auto">
            <a:xfrm>
              <a:off x="1146175" y="3806825"/>
              <a:ext cx="330200" cy="200025"/>
            </a:xfrm>
            <a:custGeom>
              <a:avLst/>
              <a:gdLst>
                <a:gd name="T0" fmla="*/ 2147483647 w 208"/>
                <a:gd name="T1" fmla="*/ 2147483647 h 126"/>
                <a:gd name="T2" fmla="*/ 2147483647 w 208"/>
                <a:gd name="T3" fmla="*/ 2147483647 h 126"/>
                <a:gd name="T4" fmla="*/ 2147483647 w 208"/>
                <a:gd name="T5" fmla="*/ 2147483647 h 126"/>
                <a:gd name="T6" fmla="*/ 0 w 208"/>
                <a:gd name="T7" fmla="*/ 2147483647 h 126"/>
                <a:gd name="T8" fmla="*/ 0 w 208"/>
                <a:gd name="T9" fmla="*/ 2147483647 h 126"/>
                <a:gd name="T10" fmla="*/ 0 w 208"/>
                <a:gd name="T11" fmla="*/ 0 h 126"/>
                <a:gd name="T12" fmla="*/ 2147483647 w 208"/>
                <a:gd name="T13" fmla="*/ 2147483647 h 1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8"/>
                <a:gd name="T22" fmla="*/ 0 h 126"/>
                <a:gd name="T23" fmla="*/ 208 w 208"/>
                <a:gd name="T24" fmla="*/ 126 h 1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8" h="126">
                  <a:moveTo>
                    <a:pt x="208" y="120"/>
                  </a:moveTo>
                  <a:lnTo>
                    <a:pt x="208" y="124"/>
                  </a:lnTo>
                  <a:lnTo>
                    <a:pt x="204" y="126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208" y="12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7" name="Freeform 124"/>
            <p:cNvSpPr>
              <a:spLocks/>
            </p:cNvSpPr>
            <p:nvPr/>
          </p:nvSpPr>
          <p:spPr bwMode="auto">
            <a:xfrm>
              <a:off x="1143000" y="3860800"/>
              <a:ext cx="288925" cy="174625"/>
            </a:xfrm>
            <a:custGeom>
              <a:avLst/>
              <a:gdLst>
                <a:gd name="T0" fmla="*/ 2147483647 w 182"/>
                <a:gd name="T1" fmla="*/ 2147483647 h 110"/>
                <a:gd name="T2" fmla="*/ 2147483647 w 182"/>
                <a:gd name="T3" fmla="*/ 2147483647 h 110"/>
                <a:gd name="T4" fmla="*/ 0 w 182"/>
                <a:gd name="T5" fmla="*/ 2147483647 h 110"/>
                <a:gd name="T6" fmla="*/ 2147483647 w 182"/>
                <a:gd name="T7" fmla="*/ 0 h 110"/>
                <a:gd name="T8" fmla="*/ 2147483647 w 182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"/>
                <a:gd name="T16" fmla="*/ 0 h 110"/>
                <a:gd name="T17" fmla="*/ 182 w 182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" h="110">
                  <a:moveTo>
                    <a:pt x="182" y="104"/>
                  </a:moveTo>
                  <a:lnTo>
                    <a:pt x="178" y="110"/>
                  </a:lnTo>
                  <a:lnTo>
                    <a:pt x="0" y="6"/>
                  </a:lnTo>
                  <a:lnTo>
                    <a:pt x="4" y="0"/>
                  </a:lnTo>
                  <a:lnTo>
                    <a:pt x="182" y="10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8" name="Freeform 125"/>
            <p:cNvSpPr>
              <a:spLocks/>
            </p:cNvSpPr>
            <p:nvPr/>
          </p:nvSpPr>
          <p:spPr bwMode="auto">
            <a:xfrm>
              <a:off x="1816100" y="3883025"/>
              <a:ext cx="130175" cy="215900"/>
            </a:xfrm>
            <a:custGeom>
              <a:avLst/>
              <a:gdLst>
                <a:gd name="T0" fmla="*/ 0 w 82"/>
                <a:gd name="T1" fmla="*/ 2147483647 h 136"/>
                <a:gd name="T2" fmla="*/ 2147483647 w 82"/>
                <a:gd name="T3" fmla="*/ 0 h 136"/>
                <a:gd name="T4" fmla="*/ 2147483647 w 82"/>
                <a:gd name="T5" fmla="*/ 2147483647 h 136"/>
                <a:gd name="T6" fmla="*/ 2147483647 w 82"/>
                <a:gd name="T7" fmla="*/ 2147483647 h 136"/>
                <a:gd name="T8" fmla="*/ 0 w 82"/>
                <a:gd name="T9" fmla="*/ 2147483647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136"/>
                <a:gd name="T17" fmla="*/ 82 w 82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136">
                  <a:moveTo>
                    <a:pt x="0" y="4"/>
                  </a:moveTo>
                  <a:lnTo>
                    <a:pt x="6" y="0"/>
                  </a:lnTo>
                  <a:lnTo>
                    <a:pt x="82" y="132"/>
                  </a:lnTo>
                  <a:lnTo>
                    <a:pt x="76" y="13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9" name="Freeform 126"/>
            <p:cNvSpPr>
              <a:spLocks/>
            </p:cNvSpPr>
            <p:nvPr/>
          </p:nvSpPr>
          <p:spPr bwMode="auto">
            <a:xfrm>
              <a:off x="1854200" y="3860800"/>
              <a:ext cx="133350" cy="212725"/>
            </a:xfrm>
            <a:custGeom>
              <a:avLst/>
              <a:gdLst>
                <a:gd name="T0" fmla="*/ 0 w 84"/>
                <a:gd name="T1" fmla="*/ 2147483647 h 134"/>
                <a:gd name="T2" fmla="*/ 2147483647 w 84"/>
                <a:gd name="T3" fmla="*/ 0 h 134"/>
                <a:gd name="T4" fmla="*/ 2147483647 w 84"/>
                <a:gd name="T5" fmla="*/ 2147483647 h 134"/>
                <a:gd name="T6" fmla="*/ 2147483647 w 84"/>
                <a:gd name="T7" fmla="*/ 2147483647 h 134"/>
                <a:gd name="T8" fmla="*/ 0 w 84"/>
                <a:gd name="T9" fmla="*/ 2147483647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134"/>
                <a:gd name="T17" fmla="*/ 84 w 84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134">
                  <a:moveTo>
                    <a:pt x="0" y="4"/>
                  </a:moveTo>
                  <a:lnTo>
                    <a:pt x="8" y="0"/>
                  </a:lnTo>
                  <a:lnTo>
                    <a:pt x="84" y="130"/>
                  </a:lnTo>
                  <a:lnTo>
                    <a:pt x="76" y="13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0" name="Freeform 127"/>
            <p:cNvSpPr>
              <a:spLocks/>
            </p:cNvSpPr>
            <p:nvPr/>
          </p:nvSpPr>
          <p:spPr bwMode="auto">
            <a:xfrm>
              <a:off x="1146175" y="4381500"/>
              <a:ext cx="336550" cy="200025"/>
            </a:xfrm>
            <a:custGeom>
              <a:avLst/>
              <a:gdLst>
                <a:gd name="T0" fmla="*/ 2147483647 w 212"/>
                <a:gd name="T1" fmla="*/ 0 h 126"/>
                <a:gd name="T2" fmla="*/ 2147483647 w 212"/>
                <a:gd name="T3" fmla="*/ 2147483647 h 126"/>
                <a:gd name="T4" fmla="*/ 2147483647 w 212"/>
                <a:gd name="T5" fmla="*/ 2147483647 h 126"/>
                <a:gd name="T6" fmla="*/ 0 w 212"/>
                <a:gd name="T7" fmla="*/ 2147483647 h 126"/>
                <a:gd name="T8" fmla="*/ 0 w 212"/>
                <a:gd name="T9" fmla="*/ 2147483647 h 126"/>
                <a:gd name="T10" fmla="*/ 0 w 212"/>
                <a:gd name="T11" fmla="*/ 2147483647 h 126"/>
                <a:gd name="T12" fmla="*/ 2147483647 w 212"/>
                <a:gd name="T13" fmla="*/ 0 h 1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2"/>
                <a:gd name="T22" fmla="*/ 0 h 126"/>
                <a:gd name="T23" fmla="*/ 212 w 212"/>
                <a:gd name="T24" fmla="*/ 126 h 1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2" h="126">
                  <a:moveTo>
                    <a:pt x="204" y="0"/>
                  </a:moveTo>
                  <a:lnTo>
                    <a:pt x="208" y="2"/>
                  </a:lnTo>
                  <a:lnTo>
                    <a:pt x="212" y="4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118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1" name="Freeform 128"/>
            <p:cNvSpPr>
              <a:spLocks/>
            </p:cNvSpPr>
            <p:nvPr/>
          </p:nvSpPr>
          <p:spPr bwMode="auto">
            <a:xfrm>
              <a:off x="1143000" y="4352925"/>
              <a:ext cx="288925" cy="174625"/>
            </a:xfrm>
            <a:custGeom>
              <a:avLst/>
              <a:gdLst>
                <a:gd name="T0" fmla="*/ 2147483647 w 182"/>
                <a:gd name="T1" fmla="*/ 0 h 110"/>
                <a:gd name="T2" fmla="*/ 2147483647 w 182"/>
                <a:gd name="T3" fmla="*/ 2147483647 h 110"/>
                <a:gd name="T4" fmla="*/ 2147483647 w 182"/>
                <a:gd name="T5" fmla="*/ 2147483647 h 110"/>
                <a:gd name="T6" fmla="*/ 0 w 182"/>
                <a:gd name="T7" fmla="*/ 2147483647 h 110"/>
                <a:gd name="T8" fmla="*/ 2147483647 w 182"/>
                <a:gd name="T9" fmla="*/ 0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"/>
                <a:gd name="T16" fmla="*/ 0 h 110"/>
                <a:gd name="T17" fmla="*/ 182 w 182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" h="110">
                  <a:moveTo>
                    <a:pt x="178" y="0"/>
                  </a:moveTo>
                  <a:lnTo>
                    <a:pt x="182" y="6"/>
                  </a:lnTo>
                  <a:lnTo>
                    <a:pt x="4" y="110"/>
                  </a:lnTo>
                  <a:lnTo>
                    <a:pt x="0" y="104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2" name="Freeform 129"/>
            <p:cNvSpPr>
              <a:spLocks/>
            </p:cNvSpPr>
            <p:nvPr/>
          </p:nvSpPr>
          <p:spPr bwMode="auto">
            <a:xfrm>
              <a:off x="1666875" y="3533775"/>
              <a:ext cx="130175" cy="209550"/>
            </a:xfrm>
            <a:custGeom>
              <a:avLst/>
              <a:gdLst>
                <a:gd name="T0" fmla="*/ 2147483647 w 82"/>
                <a:gd name="T1" fmla="*/ 2147483647 h 132"/>
                <a:gd name="T2" fmla="*/ 2147483647 w 82"/>
                <a:gd name="T3" fmla="*/ 2147483647 h 132"/>
                <a:gd name="T4" fmla="*/ 0 w 82"/>
                <a:gd name="T5" fmla="*/ 2147483647 h 132"/>
                <a:gd name="T6" fmla="*/ 2147483647 w 82"/>
                <a:gd name="T7" fmla="*/ 0 h 132"/>
                <a:gd name="T8" fmla="*/ 2147483647 w 82"/>
                <a:gd name="T9" fmla="*/ 2147483647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132"/>
                <a:gd name="T17" fmla="*/ 82 w 82"/>
                <a:gd name="T18" fmla="*/ 132 h 1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132">
                  <a:moveTo>
                    <a:pt x="82" y="128"/>
                  </a:moveTo>
                  <a:lnTo>
                    <a:pt x="74" y="132"/>
                  </a:lnTo>
                  <a:lnTo>
                    <a:pt x="0" y="4"/>
                  </a:lnTo>
                  <a:lnTo>
                    <a:pt x="6" y="0"/>
                  </a:lnTo>
                  <a:lnTo>
                    <a:pt x="82" y="12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3" name="Freeform 130"/>
            <p:cNvSpPr>
              <a:spLocks/>
            </p:cNvSpPr>
            <p:nvPr/>
          </p:nvSpPr>
          <p:spPr bwMode="auto">
            <a:xfrm>
              <a:off x="1625600" y="3556000"/>
              <a:ext cx="130175" cy="212725"/>
            </a:xfrm>
            <a:custGeom>
              <a:avLst/>
              <a:gdLst>
                <a:gd name="T0" fmla="*/ 2147483647 w 82"/>
                <a:gd name="T1" fmla="*/ 2147483647 h 134"/>
                <a:gd name="T2" fmla="*/ 2147483647 w 82"/>
                <a:gd name="T3" fmla="*/ 2147483647 h 134"/>
                <a:gd name="T4" fmla="*/ 0 w 82"/>
                <a:gd name="T5" fmla="*/ 2147483647 h 134"/>
                <a:gd name="T6" fmla="*/ 2147483647 w 82"/>
                <a:gd name="T7" fmla="*/ 0 h 134"/>
                <a:gd name="T8" fmla="*/ 2147483647 w 82"/>
                <a:gd name="T9" fmla="*/ 2147483647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134"/>
                <a:gd name="T17" fmla="*/ 82 w 82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134">
                  <a:moveTo>
                    <a:pt x="82" y="130"/>
                  </a:moveTo>
                  <a:lnTo>
                    <a:pt x="76" y="134"/>
                  </a:lnTo>
                  <a:lnTo>
                    <a:pt x="0" y="4"/>
                  </a:lnTo>
                  <a:lnTo>
                    <a:pt x="8" y="0"/>
                  </a:lnTo>
                  <a:lnTo>
                    <a:pt x="82" y="13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800" name="TextBox 1"/>
          <p:cNvSpPr txBox="1">
            <a:spLocks noChangeArrowheads="1"/>
          </p:cNvSpPr>
          <p:nvPr/>
        </p:nvSpPr>
        <p:spPr bwMode="auto">
          <a:xfrm>
            <a:off x="8734425" y="2590800"/>
            <a:ext cx="2657475" cy="646331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800" b="1" dirty="0">
                <a:latin typeface="Calibri" pitchFamily="34" charset="0"/>
                <a:ea typeface="SimSun" pitchFamily="2" charset="-122"/>
              </a:rPr>
              <a:t>Use </a:t>
            </a:r>
            <a:r>
              <a:rPr lang="en-US" altLang="zh-CN" sz="1800" b="1" dirty="0" smtClean="0">
                <a:latin typeface="Calibri" pitchFamily="34" charset="0"/>
                <a:ea typeface="SimSun" pitchFamily="2" charset="-122"/>
              </a:rPr>
              <a:t>frequent </a:t>
            </a:r>
            <a:r>
              <a:rPr lang="en-US" altLang="zh-CN" sz="1800" b="1" dirty="0">
                <a:latin typeface="Calibri" pitchFamily="34" charset="0"/>
                <a:ea typeface="SimSun" pitchFamily="2" charset="-122"/>
              </a:rPr>
              <a:t>patterns as features for classification</a:t>
            </a:r>
          </a:p>
        </p:txBody>
      </p:sp>
      <p:sp>
        <p:nvSpPr>
          <p:cNvPr id="31801" name="Text Box 7"/>
          <p:cNvSpPr txBox="1">
            <a:spLocks noChangeArrowheads="1"/>
          </p:cNvSpPr>
          <p:nvPr/>
        </p:nvSpPr>
        <p:spPr bwMode="auto">
          <a:xfrm>
            <a:off x="2951851" y="4787818"/>
            <a:ext cx="113876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400" b="1" dirty="0">
                <a:solidFill>
                  <a:srgbClr val="FF0000"/>
                </a:solidFill>
                <a:latin typeface="Calibri" pitchFamily="34" charset="0"/>
                <a:ea typeface="SimSun" pitchFamily="2" charset="-122"/>
              </a:rPr>
              <a:t>Inactive</a:t>
            </a:r>
          </a:p>
        </p:txBody>
      </p:sp>
    </p:spTree>
    <p:extLst>
      <p:ext uri="{BB962C8B-B14F-4D97-AF65-F5344CB8AC3E}">
        <p14:creationId xmlns:p14="http://schemas.microsoft.com/office/powerpoint/2010/main" val="28011853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239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Associative or Pattern-Based Classification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891" y="1156853"/>
            <a:ext cx="11095102" cy="5474855"/>
          </a:xfrm>
        </p:spPr>
        <p:txBody>
          <a:bodyPr/>
          <a:lstStyle/>
          <a:p>
            <a:pPr>
              <a:spcBef>
                <a:spcPts val="500"/>
              </a:spcBef>
            </a:pPr>
            <a:r>
              <a:rPr lang="en-US" altLang="zh-CN" sz="2400" b="1" dirty="0" smtClean="0">
                <a:ea typeface="SimSun" pitchFamily="2" charset="-122"/>
              </a:rPr>
              <a:t>Data: </a:t>
            </a:r>
            <a:r>
              <a:rPr lang="en-US" altLang="zh-CN" sz="2400" dirty="0" smtClean="0">
                <a:ea typeface="SimSun" pitchFamily="2" charset="-122"/>
              </a:rPr>
              <a:t> Transactions, microarray data, …</a:t>
            </a:r>
            <a:r>
              <a:rPr lang="en-US" altLang="zh-CN" sz="2400" b="1" dirty="0">
                <a:ea typeface="SimSun" pitchFamily="2" charset="-122"/>
              </a:rPr>
              <a:t> </a:t>
            </a:r>
            <a:r>
              <a:rPr lang="en-US" altLang="zh-CN" sz="2400" b="1" dirty="0" smtClean="0">
                <a:ea typeface="SimSun" pitchFamily="2" charset="-122"/>
              </a:rPr>
              <a:t> →  Patterns or association rules</a:t>
            </a:r>
          </a:p>
          <a:p>
            <a:pPr>
              <a:spcBef>
                <a:spcPts val="500"/>
              </a:spcBef>
            </a:pPr>
            <a:r>
              <a:rPr lang="en-US" altLang="zh-CN" sz="2400" b="1" dirty="0" smtClean="0">
                <a:ea typeface="SimSun" pitchFamily="2" charset="-122"/>
              </a:rPr>
              <a:t>Classification Methods </a:t>
            </a:r>
            <a:r>
              <a:rPr lang="en-US" altLang="zh-CN" sz="2400" dirty="0" smtClean="0">
                <a:ea typeface="SimSun" pitchFamily="2" charset="-122"/>
              </a:rPr>
              <a:t>(Some interesting work):</a:t>
            </a:r>
            <a:endParaRPr lang="en-US" altLang="zh-CN" sz="2400" dirty="0">
              <a:ea typeface="SimSun" pitchFamily="2" charset="-122"/>
            </a:endParaRPr>
          </a:p>
          <a:p>
            <a:pPr lvl="1">
              <a:spcBef>
                <a:spcPts val="500"/>
              </a:spcBef>
            </a:pPr>
            <a:r>
              <a:rPr lang="en-US" altLang="zh-CN" sz="2400" dirty="0" smtClean="0">
                <a:ea typeface="SimSun" pitchFamily="2" charset="-122"/>
              </a:rPr>
              <a:t>CBA [Liu, Hsu &amp; Ma, KDD’98]: </a:t>
            </a:r>
            <a:r>
              <a:rPr lang="en-US" altLang="en-US" sz="2400" dirty="0" smtClean="0"/>
              <a:t>Use high-conf., high-support </a:t>
            </a:r>
            <a:r>
              <a:rPr lang="en-US" altLang="en-US" sz="2400" i="1" dirty="0" smtClean="0"/>
              <a:t>class association rules </a:t>
            </a:r>
            <a:r>
              <a:rPr lang="en-US" altLang="en-US" sz="2400" dirty="0" smtClean="0"/>
              <a:t>to build classifiers</a:t>
            </a:r>
          </a:p>
          <a:p>
            <a:pPr lvl="1">
              <a:spcBef>
                <a:spcPts val="500"/>
              </a:spcBef>
            </a:pPr>
            <a:r>
              <a:rPr lang="en-US" altLang="zh-CN" sz="2400" dirty="0" smtClean="0">
                <a:ea typeface="SimSun" pitchFamily="2" charset="-122"/>
              </a:rPr>
              <a:t>Emerging patterns [Dong &amp; Li, KDD’99]:</a:t>
            </a:r>
            <a:r>
              <a:rPr lang="en-US" altLang="en-US" sz="2400" dirty="0" smtClean="0"/>
              <a:t> Patterns whose support changes significantly between the two classes </a:t>
            </a:r>
            <a:endParaRPr lang="en-US" altLang="en-US" sz="2400" dirty="0">
              <a:ea typeface="SimSun" pitchFamily="2" charset="-122"/>
            </a:endParaRPr>
          </a:p>
          <a:p>
            <a:pPr lvl="1">
              <a:spcBef>
                <a:spcPts val="500"/>
              </a:spcBef>
            </a:pPr>
            <a:r>
              <a:rPr lang="en-US" altLang="zh-CN" sz="2400" dirty="0" smtClean="0">
                <a:ea typeface="SimSun" pitchFamily="2" charset="-122"/>
              </a:rPr>
              <a:t>CMAR [Li, Han &amp; Pei, ICDM’01]: Multiple rules in prediction </a:t>
            </a:r>
          </a:p>
          <a:p>
            <a:pPr lvl="1">
              <a:spcBef>
                <a:spcPts val="500"/>
              </a:spcBef>
            </a:pPr>
            <a:r>
              <a:rPr lang="en-US" altLang="zh-CN" sz="2400" dirty="0" smtClean="0">
                <a:ea typeface="SimSun" pitchFamily="2" charset="-122"/>
              </a:rPr>
              <a:t>CPAR [Yin &amp; Han, SDM’03]: Beam search on multiple prediction rules</a:t>
            </a:r>
          </a:p>
          <a:p>
            <a:pPr lvl="1">
              <a:spcBef>
                <a:spcPts val="500"/>
              </a:spcBef>
            </a:pPr>
            <a:r>
              <a:rPr lang="en-US" altLang="zh-CN" sz="2400" dirty="0" smtClean="0">
                <a:ea typeface="SimSun" pitchFamily="2" charset="-122"/>
              </a:rPr>
              <a:t>RCBT [Cong et al., SIGMOD’05]: </a:t>
            </a:r>
            <a:r>
              <a:rPr lang="en-US" altLang="en-US" sz="2400" dirty="0" smtClean="0"/>
              <a:t>Build classifier based on mining top-k covering rule groups with row enumeration  (for high-dimensional data)</a:t>
            </a:r>
          </a:p>
          <a:p>
            <a:pPr lvl="1">
              <a:spcBef>
                <a:spcPts val="500"/>
              </a:spcBef>
            </a:pPr>
            <a:r>
              <a:rPr lang="en-US" altLang="zh-CN" sz="2400" dirty="0" smtClean="0">
                <a:ea typeface="SimSun" pitchFamily="2" charset="-122"/>
              </a:rPr>
              <a:t>Lazy classifier [</a:t>
            </a:r>
            <a:r>
              <a:rPr lang="en-US" altLang="zh-CN" sz="2400" dirty="0" err="1" smtClean="0">
                <a:ea typeface="SimSun" pitchFamily="2" charset="-122"/>
              </a:rPr>
              <a:t>Veloso</a:t>
            </a:r>
            <a:r>
              <a:rPr lang="en-US" altLang="zh-CN" sz="2400" dirty="0" smtClean="0">
                <a:ea typeface="SimSun" pitchFamily="2" charset="-122"/>
              </a:rPr>
              <a:t>, </a:t>
            </a:r>
            <a:r>
              <a:rPr lang="en-US" altLang="zh-CN" sz="2400" dirty="0" err="1" smtClean="0">
                <a:ea typeface="SimSun" pitchFamily="2" charset="-122"/>
              </a:rPr>
              <a:t>Meira</a:t>
            </a:r>
            <a:r>
              <a:rPr lang="en-US" altLang="zh-CN" sz="2400" dirty="0" smtClean="0">
                <a:ea typeface="SimSun" pitchFamily="2" charset="-122"/>
              </a:rPr>
              <a:t> &amp; </a:t>
            </a:r>
            <a:r>
              <a:rPr lang="en-US" altLang="zh-CN" sz="2400" dirty="0" err="1" smtClean="0">
                <a:ea typeface="SimSun" pitchFamily="2" charset="-122"/>
              </a:rPr>
              <a:t>Zaki</a:t>
            </a:r>
            <a:r>
              <a:rPr lang="en-US" altLang="zh-CN" sz="2400" dirty="0" smtClean="0">
                <a:ea typeface="SimSun" pitchFamily="2" charset="-122"/>
              </a:rPr>
              <a:t>, ICDM’06]: </a:t>
            </a:r>
            <a:r>
              <a:rPr lang="en-US" altLang="en-US" sz="2400" dirty="0" smtClean="0"/>
              <a:t>For a test t, project training data D on t, mine rules from D</a:t>
            </a:r>
            <a:r>
              <a:rPr lang="en-US" altLang="en-US" sz="2400" baseline="-25000" dirty="0" smtClean="0"/>
              <a:t>t </a:t>
            </a:r>
            <a:r>
              <a:rPr lang="en-US" altLang="en-US" sz="2400" dirty="0" smtClean="0"/>
              <a:t>, predict on the best rule</a:t>
            </a:r>
          </a:p>
          <a:p>
            <a:pPr lvl="1">
              <a:spcBef>
                <a:spcPts val="500"/>
              </a:spcBef>
            </a:pPr>
            <a:r>
              <a:rPr lang="en-US" altLang="zh-CN" sz="2400" dirty="0" smtClean="0">
                <a:ea typeface="SimSun" pitchFamily="2" charset="-122"/>
              </a:rPr>
              <a:t>Discriminative pattern-based classification [Cheng et al., ICDE’07]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66593" y="2427890"/>
            <a:ext cx="223870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 be discussed here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86497" y="3659879"/>
            <a:ext cx="223870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 be discussed here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37986" y="6082514"/>
            <a:ext cx="223870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 be discussed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4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23925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CBA: Classification Based on Associations</a:t>
            </a:r>
            <a:endParaRPr lang="en-US" altLang="zh-CN" sz="4000" dirty="0" smtClean="0">
              <a:ea typeface="SimSun" pitchFamily="2" charset="-122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891" y="1156853"/>
            <a:ext cx="10871200" cy="5474855"/>
          </a:xfrm>
        </p:spPr>
        <p:txBody>
          <a:bodyPr/>
          <a:lstStyle/>
          <a:p>
            <a:r>
              <a:rPr lang="en-US" altLang="en-US" sz="2400" dirty="0"/>
              <a:t>CBA </a:t>
            </a:r>
            <a:r>
              <a:rPr lang="en-US" altLang="zh-CN" sz="2400" dirty="0"/>
              <a:t>[Liu, Hsu and Ma, KDD’98]</a:t>
            </a:r>
          </a:p>
          <a:p>
            <a:r>
              <a:rPr lang="en-US" altLang="en-US" sz="2400" dirty="0"/>
              <a:t>Method</a:t>
            </a:r>
          </a:p>
          <a:p>
            <a:pPr lvl="1"/>
            <a:r>
              <a:rPr lang="en-US" altLang="en-US" sz="2400" dirty="0"/>
              <a:t>Mine high-confidence, high-support class association rules </a:t>
            </a:r>
          </a:p>
          <a:p>
            <a:pPr lvl="1"/>
            <a:r>
              <a:rPr lang="en-US" altLang="en-US" sz="2400" dirty="0"/>
              <a:t>LHS: conjunctions of attribute-value pairs); RHS: class labels</a:t>
            </a:r>
          </a:p>
          <a:p>
            <a:pPr lvl="5">
              <a:buFont typeface="Wingdings" pitchFamily="2" charset="2"/>
              <a:buNone/>
            </a:pPr>
            <a:r>
              <a:rPr lang="en-US" altLang="en-US" sz="2400" dirty="0" smtClean="0"/>
              <a:t>p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^ p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… ^ </a:t>
            </a:r>
            <a:r>
              <a:rPr lang="en-US" altLang="en-US" sz="2400" dirty="0" err="1"/>
              <a:t>p</a:t>
            </a:r>
            <a:r>
              <a:rPr lang="en-US" altLang="en-US" sz="2400" baseline="-25000" dirty="0" err="1"/>
              <a:t>l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Wingdings" pitchFamily="2" charset="2"/>
              </a:rPr>
              <a:t></a:t>
            </a:r>
            <a:r>
              <a:rPr lang="en-US" altLang="en-US" sz="2400" dirty="0"/>
              <a:t> “</a:t>
            </a:r>
            <a:r>
              <a:rPr lang="en-US" altLang="en-US" sz="2400" dirty="0" err="1" smtClean="0"/>
              <a:t>A</a:t>
            </a:r>
            <a:r>
              <a:rPr lang="en-US" altLang="en-US" sz="2400" baseline="-25000" dirty="0" err="1" smtClean="0"/>
              <a:t>class</a:t>
            </a:r>
            <a:r>
              <a:rPr lang="en-US" altLang="en-US" sz="2400" baseline="-25000" dirty="0" smtClean="0"/>
              <a:t>-label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= </a:t>
            </a:r>
            <a:r>
              <a:rPr lang="en-US" altLang="en-US" sz="2400" dirty="0" smtClean="0"/>
              <a:t>C” </a:t>
            </a:r>
            <a:r>
              <a:rPr lang="en-US" altLang="en-US" sz="2400" dirty="0"/>
              <a:t>(confidence, support)</a:t>
            </a:r>
          </a:p>
          <a:p>
            <a:pPr lvl="1"/>
            <a:r>
              <a:rPr lang="en-US" altLang="en-US" sz="2400" dirty="0"/>
              <a:t>Rank rules in descending order of confidence and support</a:t>
            </a:r>
          </a:p>
          <a:p>
            <a:pPr lvl="1"/>
            <a:r>
              <a:rPr lang="en-US" altLang="en-US" sz="2400" dirty="0"/>
              <a:t>Classification: Apply the first rule that matches a test case; </a:t>
            </a:r>
            <a:r>
              <a:rPr lang="en-US" altLang="en-US" sz="2400" dirty="0" err="1"/>
              <a:t>o.w</a:t>
            </a:r>
            <a:r>
              <a:rPr lang="en-US" altLang="en-US" sz="2400" dirty="0"/>
              <a:t>. apply the default rule</a:t>
            </a:r>
          </a:p>
          <a:p>
            <a:pPr lvl="1"/>
            <a:r>
              <a:rPr lang="en-US" altLang="en-US" sz="2400" dirty="0"/>
              <a:t>Effectiveness: Often found more accurate than some traditional classification methods, such as C4.5</a:t>
            </a:r>
          </a:p>
          <a:p>
            <a:pPr lvl="1"/>
            <a:r>
              <a:rPr lang="en-US" altLang="en-US" sz="2400" dirty="0"/>
              <a:t>Why? — Exploring high confident associations among multiple attributes may overcome some constraints introduced by some classifiers that consider only one attribute at a time</a:t>
            </a:r>
          </a:p>
        </p:txBody>
      </p:sp>
    </p:spTree>
    <p:extLst>
      <p:ext uri="{BB962C8B-B14F-4D97-AF65-F5344CB8AC3E}">
        <p14:creationId xmlns:p14="http://schemas.microsoft.com/office/powerpoint/2010/main" val="36763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30563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CMAR: Classification </a:t>
            </a:r>
            <a:r>
              <a:rPr lang="en-US" altLang="en-US" sz="3600" dirty="0" smtClean="0"/>
              <a:t>Based </a:t>
            </a:r>
            <a:r>
              <a:rPr lang="en-US" altLang="en-US" sz="3600" dirty="0"/>
              <a:t>on Multiple Association </a:t>
            </a:r>
            <a:r>
              <a:rPr lang="en-US" altLang="en-US" sz="3600" dirty="0" smtClean="0"/>
              <a:t>Rules</a:t>
            </a:r>
            <a:endParaRPr lang="en-US" altLang="zh-CN" sz="3600" dirty="0" smtClean="0">
              <a:ea typeface="SimSun" pitchFamily="2" charset="-122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891" y="1156853"/>
            <a:ext cx="10871200" cy="5474855"/>
          </a:xfrm>
        </p:spPr>
        <p:txBody>
          <a:bodyPr/>
          <a:lstStyle/>
          <a:p>
            <a:r>
              <a:rPr lang="en-US" altLang="en-US" sz="2400" u="sng" dirty="0" smtClean="0"/>
              <a:t>Rule </a:t>
            </a:r>
            <a:r>
              <a:rPr lang="en-US" altLang="en-US" sz="2400" u="sng" dirty="0"/>
              <a:t>pruning</a:t>
            </a:r>
            <a:r>
              <a:rPr lang="en-US" altLang="en-US" sz="2400" dirty="0"/>
              <a:t> whenever a rule is inserted into the tree</a:t>
            </a:r>
          </a:p>
          <a:p>
            <a:pPr lvl="1"/>
            <a:r>
              <a:rPr lang="en-US" altLang="en-US" sz="2400" dirty="0"/>
              <a:t>Given two rules, 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and R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if the antecedent of 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is more general than that of R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and </a:t>
            </a:r>
            <a:r>
              <a:rPr lang="en-US" altLang="en-US" sz="2400" dirty="0" err="1"/>
              <a:t>conf</a:t>
            </a:r>
            <a:r>
              <a:rPr lang="en-US" altLang="en-US" sz="2400" dirty="0"/>
              <a:t>(R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) ≥ </a:t>
            </a:r>
            <a:r>
              <a:rPr lang="en-US" altLang="en-US" sz="2400" dirty="0" err="1"/>
              <a:t>conf</a:t>
            </a:r>
            <a:r>
              <a:rPr lang="en-US" altLang="en-US" sz="2400" dirty="0"/>
              <a:t>(R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), then prune R</a:t>
            </a:r>
            <a:r>
              <a:rPr lang="en-US" altLang="en-US" sz="2400" baseline="-25000" dirty="0"/>
              <a:t>2</a:t>
            </a:r>
            <a:endParaRPr lang="en-US" altLang="en-US" sz="2400" dirty="0"/>
          </a:p>
          <a:p>
            <a:pPr lvl="1"/>
            <a:r>
              <a:rPr lang="en-US" altLang="en-US" sz="2400" dirty="0"/>
              <a:t>Prunes rules for which the rule antecedent and </a:t>
            </a:r>
            <a:r>
              <a:rPr lang="en-US" altLang="en-US" sz="2400" dirty="0" smtClean="0"/>
              <a:t>class label </a:t>
            </a:r>
            <a:r>
              <a:rPr lang="en-US" altLang="en-US" sz="2400" dirty="0"/>
              <a:t>are not positively correlated, based on </a:t>
            </a:r>
            <a:r>
              <a:rPr lang="en-US" altLang="en-US" sz="2400" dirty="0" smtClean="0"/>
              <a:t>the </a:t>
            </a:r>
            <a:r>
              <a:rPr lang="el-GR" altLang="en-US" sz="2400" dirty="0"/>
              <a:t>χ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test of statistical significance</a:t>
            </a:r>
          </a:p>
          <a:p>
            <a:r>
              <a:rPr lang="en-US" altLang="en-US" sz="2400" u="sng" dirty="0"/>
              <a:t>Classification</a:t>
            </a:r>
            <a:r>
              <a:rPr lang="en-US" altLang="en-US" sz="2400" dirty="0"/>
              <a:t> based on generated/pruned rules</a:t>
            </a:r>
          </a:p>
          <a:p>
            <a:pPr lvl="1"/>
            <a:r>
              <a:rPr lang="en-US" altLang="en-US" sz="2400" dirty="0"/>
              <a:t>If only </a:t>
            </a:r>
            <a:r>
              <a:rPr lang="en-US" altLang="en-US" sz="2400" i="1" dirty="0"/>
              <a:t>one rule</a:t>
            </a:r>
            <a:r>
              <a:rPr lang="en-US" altLang="en-US" sz="2400" dirty="0"/>
              <a:t> satisfies tuple X, assign the class label of the rule</a:t>
            </a:r>
          </a:p>
          <a:p>
            <a:pPr lvl="1"/>
            <a:r>
              <a:rPr lang="en-US" altLang="en-US" sz="2400" dirty="0"/>
              <a:t>If a </a:t>
            </a:r>
            <a:r>
              <a:rPr lang="en-US" altLang="en-US" sz="2400" i="1" dirty="0"/>
              <a:t>rule set</a:t>
            </a:r>
            <a:r>
              <a:rPr lang="en-US" altLang="en-US" sz="2400" dirty="0"/>
              <a:t> S satisfies </a:t>
            </a:r>
            <a:r>
              <a:rPr lang="en-US" altLang="en-US" sz="2400" dirty="0" smtClean="0"/>
              <a:t>X </a:t>
            </a:r>
            <a:endParaRPr lang="en-US" altLang="en-US" sz="2400" dirty="0"/>
          </a:p>
          <a:p>
            <a:pPr lvl="2"/>
            <a:r>
              <a:rPr lang="en-US" altLang="en-US" sz="2400" dirty="0" smtClean="0"/>
              <a:t>Divide </a:t>
            </a:r>
            <a:r>
              <a:rPr lang="en-US" altLang="en-US" sz="2400" dirty="0"/>
              <a:t>S into groups according to class labels</a:t>
            </a:r>
          </a:p>
          <a:p>
            <a:pPr lvl="2"/>
            <a:r>
              <a:rPr lang="en-US" altLang="en-US" sz="2400" dirty="0" smtClean="0"/>
              <a:t>Use </a:t>
            </a:r>
            <a:r>
              <a:rPr lang="en-US" altLang="en-US" sz="2400" dirty="0"/>
              <a:t>a weighted </a:t>
            </a:r>
            <a:r>
              <a:rPr lang="el-GR" altLang="en-US" sz="2400" dirty="0"/>
              <a:t>χ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measure to find the strongest group of rules, based on the statistical correlation of rules within a group</a:t>
            </a:r>
          </a:p>
          <a:p>
            <a:pPr lvl="2"/>
            <a:r>
              <a:rPr lang="en-US" altLang="en-US" sz="2400" dirty="0" smtClean="0"/>
              <a:t>Assign </a:t>
            </a:r>
            <a:r>
              <a:rPr lang="en-US" altLang="en-US" sz="2400" dirty="0"/>
              <a:t>X the class label of the strongest </a:t>
            </a:r>
            <a:r>
              <a:rPr lang="en-US" altLang="en-US" sz="2400" dirty="0" smtClean="0"/>
              <a:t>group</a:t>
            </a:r>
          </a:p>
          <a:p>
            <a:r>
              <a:rPr lang="en-US" altLang="en-US" sz="2400" dirty="0"/>
              <a:t>CMAR </a:t>
            </a:r>
            <a:r>
              <a:rPr lang="en-US" altLang="en-US" sz="2400" dirty="0" smtClean="0"/>
              <a:t>improves model construction efficiency and classification accuracy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9116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0"/>
            <a:ext cx="12422717" cy="101917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ea typeface="SimSun" pitchFamily="2" charset="-122"/>
              </a:rPr>
              <a:t>Discriminative Pattern-Based </a:t>
            </a:r>
            <a:r>
              <a:rPr lang="en-US" altLang="zh-CN" sz="4000" dirty="0" smtClean="0">
                <a:ea typeface="SimSun" pitchFamily="2" charset="-122"/>
              </a:rPr>
              <a:t>Classification</a:t>
            </a:r>
            <a:endParaRPr lang="en-US" altLang="en-US" sz="4000" dirty="0" smtClean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1182256"/>
            <a:ext cx="9759184" cy="5384800"/>
          </a:xfrm>
        </p:spPr>
        <p:txBody>
          <a:bodyPr/>
          <a:lstStyle/>
          <a:p>
            <a:r>
              <a:rPr lang="en-US" altLang="zh-CN" sz="2400" dirty="0" smtClean="0">
                <a:ea typeface="SimSun" pitchFamily="2" charset="-122"/>
              </a:rPr>
              <a:t>Discriminative patterns as features for classification </a:t>
            </a:r>
            <a:r>
              <a:rPr lang="en-US" altLang="zh-CN" sz="2400" dirty="0">
                <a:ea typeface="SimSun" pitchFamily="2" charset="-122"/>
              </a:rPr>
              <a:t>[Cheng et al., ICDE’07</a:t>
            </a:r>
            <a:r>
              <a:rPr lang="en-US" altLang="zh-CN" sz="2400" dirty="0" smtClean="0">
                <a:ea typeface="SimSun" pitchFamily="2" charset="-122"/>
              </a:rPr>
              <a:t>]</a:t>
            </a:r>
          </a:p>
          <a:p>
            <a:r>
              <a:rPr lang="en-US" altLang="en-US" sz="2400" b="1" dirty="0" smtClean="0"/>
              <a:t>Principle:  </a:t>
            </a:r>
            <a:r>
              <a:rPr lang="en-US" altLang="en-US" sz="2400" dirty="0" smtClean="0"/>
              <a:t>Mining discriminative frequent patterns as high-quality features and then apply any classifier </a:t>
            </a:r>
          </a:p>
          <a:p>
            <a:pPr eaLnBrk="1" hangingPunct="1">
              <a:buSzPct val="80000"/>
            </a:pPr>
            <a:r>
              <a:rPr lang="en-US" altLang="en-US" sz="2400" b="1" dirty="0" smtClean="0"/>
              <a:t>Framework (</a:t>
            </a:r>
            <a:r>
              <a:rPr lang="en-US" altLang="en-US" sz="2400" b="1" dirty="0" err="1" smtClean="0"/>
              <a:t>PatClass</a:t>
            </a:r>
            <a:r>
              <a:rPr lang="en-US" altLang="en-US" sz="2400" b="1" dirty="0" smtClean="0"/>
              <a:t>)</a:t>
            </a:r>
          </a:p>
          <a:p>
            <a:pPr lvl="1" eaLnBrk="1" hangingPunct="1">
              <a:buSzPct val="80000"/>
            </a:pPr>
            <a:r>
              <a:rPr lang="en-US" altLang="en-US" sz="2400" dirty="0" smtClean="0"/>
              <a:t>Feature construction by </a:t>
            </a:r>
            <a:r>
              <a:rPr lang="en-US" altLang="en-US" sz="2400" i="1" dirty="0" smtClean="0">
                <a:solidFill>
                  <a:srgbClr val="FF0000"/>
                </a:solidFill>
              </a:rPr>
              <a:t>frequent </a:t>
            </a:r>
            <a:r>
              <a:rPr lang="en-US" altLang="en-US" sz="2400" i="1" dirty="0" err="1" smtClean="0">
                <a:solidFill>
                  <a:srgbClr val="FF0000"/>
                </a:solidFill>
              </a:rPr>
              <a:t>itemset</a:t>
            </a:r>
            <a:r>
              <a:rPr lang="en-US" altLang="en-US" sz="2400" i="1" dirty="0" smtClean="0">
                <a:solidFill>
                  <a:srgbClr val="FF0000"/>
                </a:solidFill>
              </a:rPr>
              <a:t> mining</a:t>
            </a:r>
          </a:p>
          <a:p>
            <a:pPr lvl="1"/>
            <a:r>
              <a:rPr lang="en-US" altLang="en-US" sz="2400" dirty="0" smtClean="0"/>
              <a:t>Feature selection (e.g., using </a:t>
            </a:r>
            <a:r>
              <a:rPr lang="en-US" altLang="zh-CN" sz="2400" dirty="0" smtClean="0">
                <a:solidFill>
                  <a:srgbClr val="FF0000"/>
                </a:solidFill>
                <a:ea typeface="SimSun" pitchFamily="2" charset="-122"/>
              </a:rPr>
              <a:t>Maximal Marginal Relevance (MMR)</a:t>
            </a:r>
            <a:r>
              <a:rPr lang="en-US" altLang="zh-CN" sz="2400" dirty="0" smtClean="0">
                <a:ea typeface="SimSun" pitchFamily="2" charset="-122"/>
              </a:rPr>
              <a:t>)</a:t>
            </a:r>
            <a:endParaRPr lang="en-US" altLang="zh-CN" sz="2400" dirty="0">
              <a:solidFill>
                <a:srgbClr val="FF0000"/>
              </a:solidFill>
              <a:ea typeface="SimSun" pitchFamily="2" charset="-122"/>
            </a:endParaRPr>
          </a:p>
          <a:p>
            <a:pPr lvl="2"/>
            <a:r>
              <a:rPr lang="en-US" altLang="en-US" sz="2400" dirty="0" smtClean="0"/>
              <a:t>Select discriminative </a:t>
            </a:r>
            <a:r>
              <a:rPr lang="en-US" altLang="en-US" sz="2400" dirty="0"/>
              <a:t>features</a:t>
            </a:r>
            <a:r>
              <a:rPr lang="en-US" altLang="zh-CN" sz="2400" dirty="0">
                <a:ea typeface="SimSun" pitchFamily="2" charset="-122"/>
              </a:rPr>
              <a:t> </a:t>
            </a:r>
            <a:r>
              <a:rPr lang="en-US" altLang="zh-CN" sz="2400" dirty="0" smtClean="0">
                <a:ea typeface="SimSun" pitchFamily="2" charset="-122"/>
              </a:rPr>
              <a:t>(i.e., that </a:t>
            </a:r>
            <a:r>
              <a:rPr lang="en-US" altLang="zh-CN" sz="2400" dirty="0">
                <a:ea typeface="SimSun" pitchFamily="2" charset="-122"/>
              </a:rPr>
              <a:t>are relevant but </a:t>
            </a:r>
            <a:r>
              <a:rPr lang="en-US" altLang="zh-CN" sz="2400" dirty="0" smtClean="0">
                <a:ea typeface="SimSun" pitchFamily="2" charset="-122"/>
              </a:rPr>
              <a:t>minimally similar </a:t>
            </a:r>
            <a:r>
              <a:rPr lang="en-US" altLang="zh-CN" sz="2400" dirty="0">
                <a:ea typeface="SimSun" pitchFamily="2" charset="-122"/>
              </a:rPr>
              <a:t>to </a:t>
            </a:r>
            <a:r>
              <a:rPr lang="en-US" altLang="zh-CN" sz="2400" dirty="0" smtClean="0">
                <a:ea typeface="SimSun" pitchFamily="2" charset="-122"/>
              </a:rPr>
              <a:t>the previously </a:t>
            </a:r>
            <a:r>
              <a:rPr lang="en-US" altLang="zh-CN" sz="2400" dirty="0">
                <a:ea typeface="SimSun" pitchFamily="2" charset="-122"/>
              </a:rPr>
              <a:t>selected </a:t>
            </a:r>
            <a:r>
              <a:rPr lang="en-US" altLang="zh-CN" sz="2400" dirty="0" smtClean="0">
                <a:ea typeface="SimSun" pitchFamily="2" charset="-122"/>
              </a:rPr>
              <a:t>ones)</a:t>
            </a:r>
            <a:endParaRPr lang="en-US" altLang="en-US" sz="2400" dirty="0" smtClean="0"/>
          </a:p>
          <a:p>
            <a:pPr lvl="2" eaLnBrk="1" hangingPunct="1">
              <a:buSzPct val="80000"/>
            </a:pPr>
            <a:r>
              <a:rPr lang="en-US" altLang="en-US" sz="2400" dirty="0" smtClean="0"/>
              <a:t>Remove redundant or closely correlated features</a:t>
            </a:r>
          </a:p>
          <a:p>
            <a:pPr lvl="1" eaLnBrk="1" hangingPunct="1">
              <a:buSzPct val="80000"/>
            </a:pPr>
            <a:r>
              <a:rPr lang="en-US" altLang="en-US" sz="2400" dirty="0" smtClean="0"/>
              <a:t>Model learning</a:t>
            </a:r>
          </a:p>
          <a:p>
            <a:pPr lvl="2" eaLnBrk="1" hangingPunct="1">
              <a:buSzPct val="80000"/>
            </a:pPr>
            <a:r>
              <a:rPr lang="en-US" altLang="en-US" sz="2400" dirty="0" smtClean="0"/>
              <a:t> Apply a general classifier, such as SVM or C4.5, to build a classification model</a:t>
            </a:r>
            <a:endParaRPr lang="en-US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89406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0"/>
            <a:ext cx="12422717" cy="1019175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ea typeface="SimSun" pitchFamily="2" charset="-122"/>
              </a:rPr>
              <a:t>On the Power of Discriminative Patterns</a:t>
            </a:r>
            <a:endParaRPr lang="en-US" altLang="en-US" sz="4000" dirty="0" smtClean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1219201"/>
            <a:ext cx="10506075" cy="1600200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zh-CN" sz="2400" dirty="0" smtClean="0">
                <a:ea typeface="SimSun" pitchFamily="2" charset="-122"/>
              </a:rPr>
              <a:t>K-</a:t>
            </a:r>
            <a:r>
              <a:rPr lang="en-US" altLang="zh-CN" sz="2400" dirty="0" err="1" smtClean="0">
                <a:ea typeface="SimSun" pitchFamily="2" charset="-122"/>
              </a:rPr>
              <a:t>itemsets</a:t>
            </a:r>
            <a:r>
              <a:rPr lang="en-US" altLang="zh-CN" sz="2400" dirty="0" smtClean="0">
                <a:ea typeface="SimSun" pitchFamily="2" charset="-122"/>
              </a:rPr>
              <a:t> are often more informative </a:t>
            </a:r>
            <a:r>
              <a:rPr lang="en-US" altLang="zh-CN" sz="2400" dirty="0">
                <a:ea typeface="SimSun" pitchFamily="2" charset="-122"/>
              </a:rPr>
              <a:t>than </a:t>
            </a:r>
            <a:r>
              <a:rPr lang="en-US" altLang="zh-CN" sz="2400" dirty="0" smtClean="0">
                <a:ea typeface="SimSun" pitchFamily="2" charset="-122"/>
              </a:rPr>
              <a:t>single features </a:t>
            </a:r>
            <a:r>
              <a:rPr lang="en-US" altLang="zh-CN" sz="2400" dirty="0">
                <a:ea typeface="SimSun" pitchFamily="2" charset="-122"/>
              </a:rPr>
              <a:t>(1-itemsets) in </a:t>
            </a:r>
            <a:r>
              <a:rPr lang="en-US" altLang="zh-CN" sz="2400" dirty="0" smtClean="0">
                <a:ea typeface="SimSun" pitchFamily="2" charset="-122"/>
              </a:rPr>
              <a:t>classification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70C0"/>
              </a:buClr>
            </a:pPr>
            <a:r>
              <a:rPr lang="en-US" altLang="zh-CN" sz="2400" dirty="0">
                <a:latin typeface="Calibri" pitchFamily="34" charset="0"/>
                <a:ea typeface="SimSun" pitchFamily="2" charset="-122"/>
              </a:rPr>
              <a:t>Computation on real datasets shows:  The discriminative power of k-</a:t>
            </a:r>
            <a:r>
              <a:rPr lang="en-US" altLang="zh-CN" sz="2400" dirty="0" err="1">
                <a:latin typeface="Calibri" pitchFamily="34" charset="0"/>
                <a:ea typeface="SimSun" pitchFamily="2" charset="-122"/>
              </a:rPr>
              <a:t>itemsets</a:t>
            </a:r>
            <a:r>
              <a:rPr lang="en-US" altLang="zh-CN" sz="2400" dirty="0">
                <a:latin typeface="Calibri" pitchFamily="34" charset="0"/>
                <a:ea typeface="SimSun" pitchFamily="2" charset="-122"/>
              </a:rPr>
              <a:t> (for k &gt; 1 but often ≤ 10) is higher than that of single features</a:t>
            </a:r>
          </a:p>
        </p:txBody>
      </p:sp>
      <p:grpSp>
        <p:nvGrpSpPr>
          <p:cNvPr id="5" name="Group 1"/>
          <p:cNvGrpSpPr>
            <a:grpSpLocks/>
          </p:cNvGrpSpPr>
          <p:nvPr/>
        </p:nvGrpSpPr>
        <p:grpSpPr bwMode="auto">
          <a:xfrm>
            <a:off x="0" y="2783753"/>
            <a:ext cx="12090400" cy="3218997"/>
            <a:chOff x="0" y="2590800"/>
            <a:chExt cx="9067800" cy="2881982"/>
          </a:xfrm>
        </p:grpSpPr>
        <p:pic>
          <p:nvPicPr>
            <p:cNvPr id="6" name="Picture 3" descr="austra1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22562"/>
              <a:ext cx="3124200" cy="234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 descr="sonar1C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4550" y="2703512"/>
              <a:ext cx="3143250" cy="2357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5" descr="cleve1C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287" y="2590800"/>
              <a:ext cx="3211513" cy="2643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685800" y="5077195"/>
              <a:ext cx="1600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 dirty="0">
                  <a:latin typeface="Arial" pitchFamily="34" charset="0"/>
                  <a:ea typeface="SimSun" pitchFamily="2" charset="-122"/>
                </a:rPr>
                <a:t>(a) Austral</a:t>
              </a: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6705600" y="5077196"/>
              <a:ext cx="16002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 dirty="0">
                  <a:latin typeface="Arial" pitchFamily="34" charset="0"/>
                  <a:ea typeface="SimSun" pitchFamily="2" charset="-122"/>
                </a:rPr>
                <a:t>(c) Sonar</a:t>
              </a: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3581400" y="5106069"/>
              <a:ext cx="1600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 dirty="0">
                  <a:latin typeface="Arial" pitchFamily="34" charset="0"/>
                  <a:ea typeface="SimSun" pitchFamily="2" charset="-122"/>
                </a:rPr>
                <a:t>(b) Cleve</a:t>
              </a: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566738" y="4419600"/>
              <a:ext cx="0" cy="533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V="1">
              <a:off x="3429000" y="4419600"/>
              <a:ext cx="0" cy="533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V="1">
              <a:off x="6443663" y="4419600"/>
              <a:ext cx="0" cy="533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3171825" y="6007513"/>
            <a:ext cx="5162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Calibri" pitchFamily="34" charset="0"/>
                <a:ea typeface="SimSun" pitchFamily="2" charset="-122"/>
              </a:rPr>
              <a:t>Information Gain vs. Pattern Length</a:t>
            </a:r>
          </a:p>
        </p:txBody>
      </p:sp>
    </p:spTree>
    <p:extLst>
      <p:ext uri="{BB962C8B-B14F-4D97-AF65-F5344CB8AC3E}">
        <p14:creationId xmlns:p14="http://schemas.microsoft.com/office/powerpoint/2010/main" val="317707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SimSun" pitchFamily="2" charset="-122"/>
              </a:rPr>
              <a:t>Information Gain vs. Pattern Frequency</a:t>
            </a:r>
          </a:p>
        </p:txBody>
      </p:sp>
      <p:sp>
        <p:nvSpPr>
          <p:cNvPr id="30723" name="Text Box 9"/>
          <p:cNvSpPr txBox="1">
            <a:spLocks noChangeArrowheads="1"/>
          </p:cNvSpPr>
          <p:nvPr/>
        </p:nvSpPr>
        <p:spPr bwMode="auto">
          <a:xfrm>
            <a:off x="1612486" y="5324570"/>
            <a:ext cx="301878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2000" b="1" dirty="0" smtClean="0">
                <a:ea typeface="SimSun" charset="0"/>
                <a:cs typeface="SimSun" charset="0"/>
              </a:rPr>
              <a:t>Information Gain Formula:</a:t>
            </a:r>
          </a:p>
        </p:txBody>
      </p:sp>
      <p:graphicFrame>
        <p:nvGraphicFramePr>
          <p:cNvPr id="44035" name="Object 22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4631267" y="5334000"/>
          <a:ext cx="471593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51" name="Equation" r:id="rId4" imgW="1841500" imgH="203200" progId="Equation.3">
                  <p:embed/>
                </p:oleObj>
              </mc:Choice>
              <mc:Fallback>
                <p:oleObj name="Equation" r:id="rId4" imgW="1841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1267" y="5334000"/>
                        <a:ext cx="4715933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25" name="Picture 3" descr="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41576"/>
            <a:ext cx="4095751" cy="235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26" name="Picture 4" descr="breast_i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67" y="2346326"/>
            <a:ext cx="4021667" cy="245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27" name="Picture 5" descr="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568" y="2374900"/>
            <a:ext cx="4195233" cy="233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28" name="Text Box 6"/>
          <p:cNvSpPr txBox="1">
            <a:spLocks noChangeArrowheads="1"/>
          </p:cNvSpPr>
          <p:nvPr/>
        </p:nvSpPr>
        <p:spPr bwMode="auto">
          <a:xfrm>
            <a:off x="999067" y="4876801"/>
            <a:ext cx="2101851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 smtClean="0">
                <a:ea typeface="SimSun" charset="0"/>
                <a:cs typeface="SimSun" charset="0"/>
              </a:rPr>
              <a:t>(a) Austral</a:t>
            </a:r>
          </a:p>
        </p:txBody>
      </p:sp>
      <p:sp>
        <p:nvSpPr>
          <p:cNvPr id="30729" name="Text Box 7"/>
          <p:cNvSpPr txBox="1">
            <a:spLocks noChangeArrowheads="1"/>
          </p:cNvSpPr>
          <p:nvPr/>
        </p:nvSpPr>
        <p:spPr bwMode="auto">
          <a:xfrm>
            <a:off x="8792634" y="4891088"/>
            <a:ext cx="209973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 smtClean="0">
                <a:ea typeface="SimSun" charset="0"/>
                <a:cs typeface="SimSun" charset="0"/>
              </a:rPr>
              <a:t>(c) Sonar</a:t>
            </a:r>
          </a:p>
        </p:txBody>
      </p:sp>
      <p:sp>
        <p:nvSpPr>
          <p:cNvPr id="30730" name="Text Box 8"/>
          <p:cNvSpPr txBox="1">
            <a:spLocks noChangeArrowheads="1"/>
          </p:cNvSpPr>
          <p:nvPr/>
        </p:nvSpPr>
        <p:spPr bwMode="auto">
          <a:xfrm>
            <a:off x="4895851" y="4891088"/>
            <a:ext cx="209973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 smtClean="0">
                <a:ea typeface="SimSun" charset="0"/>
                <a:cs typeface="SimSun" charset="0"/>
              </a:rPr>
              <a:t>(b) Breast</a:t>
            </a:r>
          </a:p>
        </p:txBody>
      </p:sp>
      <p:sp>
        <p:nvSpPr>
          <p:cNvPr id="44042" name="Freeform 10"/>
          <p:cNvSpPr>
            <a:spLocks/>
          </p:cNvSpPr>
          <p:nvPr/>
        </p:nvSpPr>
        <p:spPr bwMode="auto">
          <a:xfrm>
            <a:off x="599018" y="2921000"/>
            <a:ext cx="899583" cy="1336675"/>
          </a:xfrm>
          <a:custGeom>
            <a:avLst/>
            <a:gdLst>
              <a:gd name="T0" fmla="*/ 0 w 480"/>
              <a:gd name="T1" fmla="*/ 2147483647 h 1008"/>
              <a:gd name="T2" fmla="*/ 2147483647 w 480"/>
              <a:gd name="T3" fmla="*/ 2147483647 h 1008"/>
              <a:gd name="T4" fmla="*/ 2147483647 w 480"/>
              <a:gd name="T5" fmla="*/ 2147483647 h 1008"/>
              <a:gd name="T6" fmla="*/ 2147483647 w 480"/>
              <a:gd name="T7" fmla="*/ 0 h 10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1008">
                <a:moveTo>
                  <a:pt x="0" y="1008"/>
                </a:moveTo>
                <a:cubicBezTo>
                  <a:pt x="64" y="956"/>
                  <a:pt x="128" y="904"/>
                  <a:pt x="192" y="816"/>
                </a:cubicBezTo>
                <a:cubicBezTo>
                  <a:pt x="256" y="728"/>
                  <a:pt x="336" y="616"/>
                  <a:pt x="384" y="480"/>
                </a:cubicBezTo>
                <a:cubicBezTo>
                  <a:pt x="432" y="344"/>
                  <a:pt x="464" y="80"/>
                  <a:pt x="480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2" name="Line 11"/>
          <p:cNvSpPr>
            <a:spLocks noChangeShapeType="1"/>
          </p:cNvSpPr>
          <p:nvPr/>
        </p:nvSpPr>
        <p:spPr bwMode="auto">
          <a:xfrm flipV="1">
            <a:off x="1498600" y="2771776"/>
            <a:ext cx="0" cy="1492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44044" name="Freeform 12"/>
          <p:cNvSpPr>
            <a:spLocks/>
          </p:cNvSpPr>
          <p:nvPr/>
        </p:nvSpPr>
        <p:spPr bwMode="auto">
          <a:xfrm>
            <a:off x="2197100" y="2771775"/>
            <a:ext cx="999067" cy="1411288"/>
          </a:xfrm>
          <a:custGeom>
            <a:avLst/>
            <a:gdLst>
              <a:gd name="T0" fmla="*/ 0 w 480"/>
              <a:gd name="T1" fmla="*/ 0 h 912"/>
              <a:gd name="T2" fmla="*/ 2147483647 w 480"/>
              <a:gd name="T3" fmla="*/ 2147483647 h 912"/>
              <a:gd name="T4" fmla="*/ 2147483647 w 480"/>
              <a:gd name="T5" fmla="*/ 2147483647 h 912"/>
              <a:gd name="T6" fmla="*/ 2147483647 w 480"/>
              <a:gd name="T7" fmla="*/ 2147483647 h 9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912">
                <a:moveTo>
                  <a:pt x="0" y="0"/>
                </a:moveTo>
                <a:cubicBezTo>
                  <a:pt x="24" y="108"/>
                  <a:pt x="48" y="216"/>
                  <a:pt x="96" y="336"/>
                </a:cubicBezTo>
                <a:cubicBezTo>
                  <a:pt x="144" y="456"/>
                  <a:pt x="224" y="624"/>
                  <a:pt x="288" y="720"/>
                </a:cubicBezTo>
                <a:cubicBezTo>
                  <a:pt x="352" y="816"/>
                  <a:pt x="448" y="880"/>
                  <a:pt x="480" y="912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4" name="Line 13"/>
          <p:cNvSpPr>
            <a:spLocks noChangeShapeType="1"/>
          </p:cNvSpPr>
          <p:nvPr/>
        </p:nvSpPr>
        <p:spPr bwMode="auto">
          <a:xfrm>
            <a:off x="3096684" y="4108451"/>
            <a:ext cx="201083" cy="1492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44046" name="Freeform 14"/>
          <p:cNvSpPr>
            <a:spLocks/>
          </p:cNvSpPr>
          <p:nvPr/>
        </p:nvSpPr>
        <p:spPr bwMode="auto">
          <a:xfrm>
            <a:off x="4495801" y="2995614"/>
            <a:ext cx="698500" cy="1335087"/>
          </a:xfrm>
          <a:custGeom>
            <a:avLst/>
            <a:gdLst>
              <a:gd name="T0" fmla="*/ 0 w 480"/>
              <a:gd name="T1" fmla="*/ 2147483647 h 1008"/>
              <a:gd name="T2" fmla="*/ 2147483647 w 480"/>
              <a:gd name="T3" fmla="*/ 2147483647 h 1008"/>
              <a:gd name="T4" fmla="*/ 2147483647 w 480"/>
              <a:gd name="T5" fmla="*/ 2147483647 h 1008"/>
              <a:gd name="T6" fmla="*/ 2147483647 w 480"/>
              <a:gd name="T7" fmla="*/ 0 h 10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1008">
                <a:moveTo>
                  <a:pt x="0" y="1008"/>
                </a:moveTo>
                <a:cubicBezTo>
                  <a:pt x="64" y="956"/>
                  <a:pt x="128" y="904"/>
                  <a:pt x="192" y="816"/>
                </a:cubicBezTo>
                <a:cubicBezTo>
                  <a:pt x="256" y="728"/>
                  <a:pt x="336" y="616"/>
                  <a:pt x="384" y="480"/>
                </a:cubicBezTo>
                <a:cubicBezTo>
                  <a:pt x="432" y="344"/>
                  <a:pt x="464" y="80"/>
                  <a:pt x="480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Line 15"/>
          <p:cNvSpPr>
            <a:spLocks noChangeShapeType="1"/>
          </p:cNvSpPr>
          <p:nvPr/>
        </p:nvSpPr>
        <p:spPr bwMode="auto">
          <a:xfrm flipV="1">
            <a:off x="5194300" y="2846389"/>
            <a:ext cx="0" cy="1492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44048" name="Freeform 16"/>
          <p:cNvSpPr>
            <a:spLocks/>
          </p:cNvSpPr>
          <p:nvPr/>
        </p:nvSpPr>
        <p:spPr bwMode="auto">
          <a:xfrm>
            <a:off x="8392585" y="2921000"/>
            <a:ext cx="899583" cy="1336675"/>
          </a:xfrm>
          <a:custGeom>
            <a:avLst/>
            <a:gdLst>
              <a:gd name="T0" fmla="*/ 0 w 480"/>
              <a:gd name="T1" fmla="*/ 2147483647 h 1008"/>
              <a:gd name="T2" fmla="*/ 2147483647 w 480"/>
              <a:gd name="T3" fmla="*/ 2147483647 h 1008"/>
              <a:gd name="T4" fmla="*/ 2147483647 w 480"/>
              <a:gd name="T5" fmla="*/ 2147483647 h 1008"/>
              <a:gd name="T6" fmla="*/ 2147483647 w 480"/>
              <a:gd name="T7" fmla="*/ 0 h 10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1008">
                <a:moveTo>
                  <a:pt x="0" y="1008"/>
                </a:moveTo>
                <a:cubicBezTo>
                  <a:pt x="64" y="956"/>
                  <a:pt x="128" y="904"/>
                  <a:pt x="192" y="816"/>
                </a:cubicBezTo>
                <a:cubicBezTo>
                  <a:pt x="256" y="728"/>
                  <a:pt x="336" y="616"/>
                  <a:pt x="384" y="480"/>
                </a:cubicBezTo>
                <a:cubicBezTo>
                  <a:pt x="432" y="344"/>
                  <a:pt x="464" y="80"/>
                  <a:pt x="480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8" name="Line 17"/>
          <p:cNvSpPr>
            <a:spLocks noChangeShapeType="1"/>
          </p:cNvSpPr>
          <p:nvPr/>
        </p:nvSpPr>
        <p:spPr bwMode="auto">
          <a:xfrm flipV="1">
            <a:off x="9292167" y="2771776"/>
            <a:ext cx="0" cy="1492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44050" name="Freeform 18"/>
          <p:cNvSpPr>
            <a:spLocks/>
          </p:cNvSpPr>
          <p:nvPr/>
        </p:nvSpPr>
        <p:spPr bwMode="auto">
          <a:xfrm>
            <a:off x="6493934" y="2846389"/>
            <a:ext cx="800100" cy="1411287"/>
          </a:xfrm>
          <a:custGeom>
            <a:avLst/>
            <a:gdLst>
              <a:gd name="T0" fmla="*/ 0 w 480"/>
              <a:gd name="T1" fmla="*/ 0 h 912"/>
              <a:gd name="T2" fmla="*/ 2147483647 w 480"/>
              <a:gd name="T3" fmla="*/ 2147483647 h 912"/>
              <a:gd name="T4" fmla="*/ 2147483647 w 480"/>
              <a:gd name="T5" fmla="*/ 2147483647 h 912"/>
              <a:gd name="T6" fmla="*/ 2147483647 w 480"/>
              <a:gd name="T7" fmla="*/ 2147483647 h 9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912">
                <a:moveTo>
                  <a:pt x="0" y="0"/>
                </a:moveTo>
                <a:cubicBezTo>
                  <a:pt x="24" y="108"/>
                  <a:pt x="48" y="216"/>
                  <a:pt x="96" y="336"/>
                </a:cubicBezTo>
                <a:cubicBezTo>
                  <a:pt x="144" y="456"/>
                  <a:pt x="224" y="624"/>
                  <a:pt x="288" y="720"/>
                </a:cubicBezTo>
                <a:cubicBezTo>
                  <a:pt x="352" y="816"/>
                  <a:pt x="448" y="880"/>
                  <a:pt x="480" y="912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0" name="Line 19"/>
          <p:cNvSpPr>
            <a:spLocks noChangeShapeType="1"/>
          </p:cNvSpPr>
          <p:nvPr/>
        </p:nvSpPr>
        <p:spPr bwMode="auto">
          <a:xfrm>
            <a:off x="7192434" y="4183064"/>
            <a:ext cx="158751" cy="1476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44052" name="Freeform 20"/>
          <p:cNvSpPr>
            <a:spLocks/>
          </p:cNvSpPr>
          <p:nvPr/>
        </p:nvSpPr>
        <p:spPr bwMode="auto">
          <a:xfrm>
            <a:off x="9990667" y="2771775"/>
            <a:ext cx="999067" cy="1485900"/>
          </a:xfrm>
          <a:custGeom>
            <a:avLst/>
            <a:gdLst>
              <a:gd name="T0" fmla="*/ 0 w 480"/>
              <a:gd name="T1" fmla="*/ 0 h 912"/>
              <a:gd name="T2" fmla="*/ 2147483647 w 480"/>
              <a:gd name="T3" fmla="*/ 2147483647 h 912"/>
              <a:gd name="T4" fmla="*/ 2147483647 w 480"/>
              <a:gd name="T5" fmla="*/ 2147483647 h 912"/>
              <a:gd name="T6" fmla="*/ 2147483647 w 480"/>
              <a:gd name="T7" fmla="*/ 2147483647 h 9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912">
                <a:moveTo>
                  <a:pt x="0" y="0"/>
                </a:moveTo>
                <a:cubicBezTo>
                  <a:pt x="24" y="108"/>
                  <a:pt x="48" y="216"/>
                  <a:pt x="96" y="336"/>
                </a:cubicBezTo>
                <a:cubicBezTo>
                  <a:pt x="144" y="456"/>
                  <a:pt x="224" y="624"/>
                  <a:pt x="288" y="720"/>
                </a:cubicBezTo>
                <a:cubicBezTo>
                  <a:pt x="352" y="816"/>
                  <a:pt x="448" y="880"/>
                  <a:pt x="480" y="912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2" name="Line 21"/>
          <p:cNvSpPr>
            <a:spLocks noChangeShapeType="1"/>
          </p:cNvSpPr>
          <p:nvPr/>
        </p:nvSpPr>
        <p:spPr bwMode="auto">
          <a:xfrm>
            <a:off x="10890251" y="4183064"/>
            <a:ext cx="198967" cy="1476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3" name="Oval 23"/>
          <p:cNvSpPr>
            <a:spLocks noChangeArrowheads="1"/>
          </p:cNvSpPr>
          <p:nvPr/>
        </p:nvSpPr>
        <p:spPr bwMode="auto">
          <a:xfrm>
            <a:off x="203200" y="4038600"/>
            <a:ext cx="914400" cy="685800"/>
          </a:xfrm>
          <a:prstGeom prst="ellipse">
            <a:avLst/>
          </a:prstGeom>
          <a:noFill/>
          <a:ln w="25400">
            <a:solidFill>
              <a:srgbClr val="00CE9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4" name="Oval 24"/>
          <p:cNvSpPr>
            <a:spLocks noChangeArrowheads="1"/>
          </p:cNvSpPr>
          <p:nvPr/>
        </p:nvSpPr>
        <p:spPr bwMode="auto">
          <a:xfrm>
            <a:off x="8128000" y="4038600"/>
            <a:ext cx="914400" cy="685800"/>
          </a:xfrm>
          <a:prstGeom prst="ellipse">
            <a:avLst/>
          </a:prstGeom>
          <a:noFill/>
          <a:ln w="25400">
            <a:solidFill>
              <a:srgbClr val="00CE9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5" name="Oval 25"/>
          <p:cNvSpPr>
            <a:spLocks noChangeArrowheads="1"/>
          </p:cNvSpPr>
          <p:nvPr/>
        </p:nvSpPr>
        <p:spPr bwMode="auto">
          <a:xfrm>
            <a:off x="4267200" y="4038600"/>
            <a:ext cx="914400" cy="685800"/>
          </a:xfrm>
          <a:prstGeom prst="ellipse">
            <a:avLst/>
          </a:prstGeom>
          <a:noFill/>
          <a:ln w="25400">
            <a:solidFill>
              <a:srgbClr val="00CE9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6" name="Text Box 26"/>
          <p:cNvSpPr txBox="1">
            <a:spLocks noChangeArrowheads="1"/>
          </p:cNvSpPr>
          <p:nvPr/>
        </p:nvSpPr>
        <p:spPr bwMode="auto">
          <a:xfrm>
            <a:off x="1320800" y="4616450"/>
            <a:ext cx="16256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600" b="1" smtClean="0">
                <a:ea typeface="SimSun" charset="0"/>
                <a:cs typeface="SimSun" charset="0"/>
              </a:rPr>
              <a:t>Frequency</a:t>
            </a:r>
          </a:p>
        </p:txBody>
      </p:sp>
      <p:sp>
        <p:nvSpPr>
          <p:cNvPr id="30747" name="Rectangle 29"/>
          <p:cNvSpPr>
            <a:spLocks noChangeArrowheads="1"/>
          </p:cNvSpPr>
          <p:nvPr/>
        </p:nvSpPr>
        <p:spPr bwMode="auto">
          <a:xfrm>
            <a:off x="0" y="3124200"/>
            <a:ext cx="304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8" name="Rectangle 30"/>
          <p:cNvSpPr>
            <a:spLocks noChangeArrowheads="1"/>
          </p:cNvSpPr>
          <p:nvPr/>
        </p:nvSpPr>
        <p:spPr bwMode="auto">
          <a:xfrm>
            <a:off x="7924800" y="3276600"/>
            <a:ext cx="304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9" name="Rectangle 31"/>
          <p:cNvSpPr>
            <a:spLocks noChangeArrowheads="1"/>
          </p:cNvSpPr>
          <p:nvPr/>
        </p:nvSpPr>
        <p:spPr bwMode="auto">
          <a:xfrm>
            <a:off x="3962400" y="3276600"/>
            <a:ext cx="304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50" name="Text Box 34"/>
          <p:cNvSpPr txBox="1">
            <a:spLocks noChangeArrowheads="1"/>
          </p:cNvSpPr>
          <p:nvPr/>
        </p:nvSpPr>
        <p:spPr bwMode="auto">
          <a:xfrm rot="10800000">
            <a:off x="-24457" y="2819400"/>
            <a:ext cx="46166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 b="1" smtClean="0">
                <a:ea typeface="SimSun" charset="0"/>
                <a:cs typeface="SimSun" charset="0"/>
              </a:rPr>
              <a:t>Info Gain</a:t>
            </a:r>
          </a:p>
        </p:txBody>
      </p:sp>
      <p:sp>
        <p:nvSpPr>
          <p:cNvPr id="44062" name="AutoShape 35"/>
          <p:cNvSpPr>
            <a:spLocks noChangeArrowheads="1"/>
          </p:cNvSpPr>
          <p:nvPr/>
        </p:nvSpPr>
        <p:spPr bwMode="auto">
          <a:xfrm>
            <a:off x="6893984" y="4724400"/>
            <a:ext cx="2148416" cy="533400"/>
          </a:xfrm>
          <a:prstGeom prst="roundRect">
            <a:avLst>
              <a:gd name="adj" fmla="val 16667"/>
            </a:avLst>
          </a:prstGeom>
          <a:solidFill>
            <a:srgbClr val="FAE2F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000">
                <a:latin typeface="Calibri" pitchFamily="34" charset="0"/>
              </a:rPr>
              <a:t>Low support, </a:t>
            </a:r>
          </a:p>
          <a:p>
            <a:pPr algn="ctr" eaLnBrk="1" hangingPunct="1"/>
            <a:r>
              <a:rPr lang="en-US" altLang="en-US" sz="2000">
                <a:latin typeface="Calibri" pitchFamily="34" charset="0"/>
              </a:rPr>
              <a:t>low info gain</a:t>
            </a:r>
          </a:p>
        </p:txBody>
      </p:sp>
      <p:sp>
        <p:nvSpPr>
          <p:cNvPr id="30752" name="Line 36"/>
          <p:cNvSpPr>
            <a:spLocks noChangeShapeType="1"/>
          </p:cNvSpPr>
          <p:nvPr/>
        </p:nvSpPr>
        <p:spPr bwMode="auto">
          <a:xfrm flipV="1">
            <a:off x="7719484" y="4495800"/>
            <a:ext cx="753533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53" name="Text Box 26"/>
          <p:cNvSpPr txBox="1">
            <a:spLocks noChangeArrowheads="1"/>
          </p:cNvSpPr>
          <p:nvPr/>
        </p:nvSpPr>
        <p:spPr bwMode="auto">
          <a:xfrm>
            <a:off x="5255684" y="4616450"/>
            <a:ext cx="16256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600" b="1" smtClean="0">
                <a:ea typeface="SimSun" charset="0"/>
                <a:cs typeface="SimSun" charset="0"/>
              </a:rPr>
              <a:t>Frequency</a:t>
            </a:r>
          </a:p>
        </p:txBody>
      </p:sp>
      <p:sp>
        <p:nvSpPr>
          <p:cNvPr id="30754" name="Text Box 26"/>
          <p:cNvSpPr txBox="1">
            <a:spLocks noChangeArrowheads="1"/>
          </p:cNvSpPr>
          <p:nvPr/>
        </p:nvSpPr>
        <p:spPr bwMode="auto">
          <a:xfrm>
            <a:off x="9042400" y="4616450"/>
            <a:ext cx="16256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600" b="1" smtClean="0">
                <a:ea typeface="SimSun" charset="0"/>
                <a:cs typeface="SimSun" charset="0"/>
              </a:rPr>
              <a:t>Frequency</a:t>
            </a:r>
          </a:p>
        </p:txBody>
      </p:sp>
      <p:sp>
        <p:nvSpPr>
          <p:cNvPr id="30755" name="Text Box 34"/>
          <p:cNvSpPr txBox="1">
            <a:spLocks noChangeArrowheads="1"/>
          </p:cNvSpPr>
          <p:nvPr/>
        </p:nvSpPr>
        <p:spPr bwMode="auto">
          <a:xfrm rot="10800000">
            <a:off x="3937944" y="2819400"/>
            <a:ext cx="46166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 b="1" smtClean="0">
                <a:ea typeface="SimSun" charset="0"/>
                <a:cs typeface="SimSun" charset="0"/>
              </a:rPr>
              <a:t>Info Gain</a:t>
            </a:r>
          </a:p>
        </p:txBody>
      </p:sp>
      <p:sp>
        <p:nvSpPr>
          <p:cNvPr id="30756" name="Text Box 34"/>
          <p:cNvSpPr txBox="1">
            <a:spLocks noChangeArrowheads="1"/>
          </p:cNvSpPr>
          <p:nvPr/>
        </p:nvSpPr>
        <p:spPr bwMode="auto">
          <a:xfrm rot="10800000">
            <a:off x="7795569" y="2897188"/>
            <a:ext cx="46166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 b="1" smtClean="0">
                <a:ea typeface="SimSun" charset="0"/>
                <a:cs typeface="SimSun" charset="0"/>
              </a:rPr>
              <a:t>Info Gain</a:t>
            </a:r>
          </a:p>
        </p:txBody>
      </p:sp>
      <p:sp>
        <p:nvSpPr>
          <p:cNvPr id="44068" name="Text Box 13"/>
          <p:cNvSpPr txBox="1">
            <a:spLocks noChangeArrowheads="1"/>
          </p:cNvSpPr>
          <p:nvPr/>
        </p:nvSpPr>
        <p:spPr bwMode="auto">
          <a:xfrm>
            <a:off x="0" y="1273175"/>
            <a:ext cx="11582400" cy="116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85800" indent="-3429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q"/>
            </a:pPr>
            <a:r>
              <a:rPr lang="en-US" altLang="zh-CN" dirty="0">
                <a:latin typeface="Calibri" pitchFamily="34" charset="0"/>
                <a:ea typeface="SimSun" pitchFamily="2" charset="-122"/>
              </a:rPr>
              <a:t>Computation on real datasets shows:  Pattern frequency (but not too frequent) is strongly tied with the discriminative power (information gain</a:t>
            </a:r>
            <a:r>
              <a:rPr lang="en-US" altLang="zh-CN" dirty="0" smtClean="0">
                <a:latin typeface="Calibri" pitchFamily="34" charset="0"/>
                <a:ea typeface="SimSun" pitchFamily="2" charset="-122"/>
              </a:rPr>
              <a:t>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q"/>
            </a:pPr>
            <a:r>
              <a:rPr lang="en-US" altLang="zh-CN" dirty="0" smtClean="0">
                <a:latin typeface="Calibri" pitchFamily="34" charset="0"/>
                <a:ea typeface="SimSun" pitchFamily="2" charset="-122"/>
              </a:rPr>
              <a:t>Information gain upper bound monotonically increases with pattern frequency</a:t>
            </a:r>
            <a:endParaRPr lang="en-US" altLang="zh-CN" dirty="0">
              <a:latin typeface="Calibri" pitchFamily="34" charset="0"/>
              <a:ea typeface="SimSun" pitchFamily="2" charset="-122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3657601" y="6043614"/>
          <a:ext cx="309456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52" name="Equation" r:id="rId9" imgW="1485900" imgH="431800" progId="Equation.3">
                  <p:embed/>
                </p:oleObj>
              </mc:Choice>
              <mc:Fallback>
                <p:oleObj name="Equation" r:id="rId9" imgW="1485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1" y="6043614"/>
                        <a:ext cx="3094567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7270751" y="6172200"/>
          <a:ext cx="42291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53" name="Equation" r:id="rId11" imgW="2476500" imgH="279400" progId="Equation.3">
                  <p:embed/>
                </p:oleObj>
              </mc:Choice>
              <mc:Fallback>
                <p:oleObj name="Equation" r:id="rId11" imgW="24765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751" y="6172200"/>
                        <a:ext cx="422910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AutoShape 10"/>
          <p:cNvSpPr>
            <a:spLocks noChangeArrowheads="1"/>
          </p:cNvSpPr>
          <p:nvPr/>
        </p:nvSpPr>
        <p:spPr bwMode="auto">
          <a:xfrm>
            <a:off x="7213600" y="6076950"/>
            <a:ext cx="4368800" cy="47625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47" name="AutoShape 10"/>
          <p:cNvSpPr>
            <a:spLocks noChangeArrowheads="1"/>
          </p:cNvSpPr>
          <p:nvPr/>
        </p:nvSpPr>
        <p:spPr bwMode="auto">
          <a:xfrm>
            <a:off x="3657600" y="6076950"/>
            <a:ext cx="3337984" cy="62865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44073" name="Down Arrow 4"/>
          <p:cNvSpPr>
            <a:spLocks noChangeArrowheads="1"/>
          </p:cNvSpPr>
          <p:nvPr/>
        </p:nvSpPr>
        <p:spPr bwMode="auto">
          <a:xfrm rot="3524094">
            <a:off x="6241257" y="5555457"/>
            <a:ext cx="293687" cy="685800"/>
          </a:xfrm>
          <a:prstGeom prst="downArrow">
            <a:avLst>
              <a:gd name="adj1" fmla="val 50000"/>
              <a:gd name="adj2" fmla="val 5000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4074" name="Down Arrow 48"/>
          <p:cNvSpPr>
            <a:spLocks noChangeArrowheads="1"/>
          </p:cNvSpPr>
          <p:nvPr/>
        </p:nvSpPr>
        <p:spPr bwMode="auto">
          <a:xfrm rot="-3937511">
            <a:off x="8735748" y="5551752"/>
            <a:ext cx="293688" cy="721784"/>
          </a:xfrm>
          <a:prstGeom prst="downArrow">
            <a:avLst>
              <a:gd name="adj1" fmla="val 50000"/>
              <a:gd name="adj2" fmla="val 4998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0" name="Text Box 9"/>
          <p:cNvSpPr txBox="1">
            <a:spLocks noChangeArrowheads="1"/>
          </p:cNvSpPr>
          <p:nvPr/>
        </p:nvSpPr>
        <p:spPr bwMode="auto">
          <a:xfrm>
            <a:off x="2120900" y="6013308"/>
            <a:ext cx="157691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00B050"/>
                </a:solidFill>
                <a:latin typeface="Calibri" pitchFamily="34" charset="0"/>
                <a:ea typeface="SimSun" pitchFamily="2" charset="-122"/>
              </a:rPr>
              <a:t>Entropy of given data</a:t>
            </a: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9144000" y="5488712"/>
            <a:ext cx="2590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800" b="1" dirty="0">
                <a:solidFill>
                  <a:srgbClr val="00B050"/>
                </a:solidFill>
                <a:latin typeface="Calibri" pitchFamily="34" charset="0"/>
                <a:ea typeface="SimSun" pitchFamily="2" charset="-122"/>
              </a:rPr>
              <a:t>Conditional entropy of study focus</a:t>
            </a:r>
          </a:p>
        </p:txBody>
      </p:sp>
    </p:spTree>
    <p:extLst>
      <p:ext uri="{BB962C8B-B14F-4D97-AF65-F5344CB8AC3E}">
        <p14:creationId xmlns:p14="http://schemas.microsoft.com/office/powerpoint/2010/main" val="241109627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5"/>
          <p:cNvSpPr txBox="1">
            <a:spLocks noGrp="1"/>
          </p:cNvSpPr>
          <p:nvPr/>
        </p:nvSpPr>
        <p:spPr bwMode="auto">
          <a:xfrm>
            <a:off x="9652000" y="6477000"/>
            <a:ext cx="2540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 eaLnBrk="1" hangingPunct="1"/>
            <a:fld id="{48732391-A3B3-48F4-B7BA-B2D172237F5E}" type="slidenum">
              <a:rPr lang="en-US" altLang="en-US" sz="1200"/>
              <a:pPr algn="r" eaLnBrk="1" hangingPunct="1"/>
              <a:t>47</a:t>
            </a:fld>
            <a:endParaRPr lang="en-US" altLang="en-US" sz="1200"/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0"/>
            <a:ext cx="11203517" cy="1066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Discriminative Pattern-Based Classification: Experimental Results</a:t>
            </a:r>
          </a:p>
        </p:txBody>
      </p:sp>
      <p:pic>
        <p:nvPicPr>
          <p:cNvPr id="46083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04800" y="1066801"/>
            <a:ext cx="12598400" cy="5813425"/>
          </a:xfrm>
          <a:noFill/>
        </p:spPr>
      </p:pic>
    </p:spTree>
    <p:extLst>
      <p:ext uri="{BB962C8B-B14F-4D97-AF65-F5344CB8AC3E}">
        <p14:creationId xmlns:p14="http://schemas.microsoft.com/office/powerpoint/2010/main" val="256902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76200"/>
            <a:ext cx="109728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Discriminative Pattern-Based Classification: Scalability Tests</a:t>
            </a:r>
          </a:p>
        </p:txBody>
      </p:sp>
      <p:pic>
        <p:nvPicPr>
          <p:cNvPr id="48131" name="Picture 3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35200" y="1285876"/>
            <a:ext cx="8026400" cy="3209925"/>
          </a:xfrm>
          <a:noFill/>
        </p:spPr>
      </p:pic>
      <p:pic>
        <p:nvPicPr>
          <p:cNvPr id="48132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35200" y="4086226"/>
            <a:ext cx="8128000" cy="2847975"/>
          </a:xfrm>
          <a:noFill/>
        </p:spPr>
      </p:pic>
    </p:spTree>
    <p:extLst>
      <p:ext uri="{BB962C8B-B14F-4D97-AF65-F5344CB8AC3E}">
        <p14:creationId xmlns:p14="http://schemas.microsoft.com/office/powerpoint/2010/main" val="391682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111760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 </a:t>
            </a:r>
            <a:r>
              <a:rPr lang="en-US" altLang="zh-CN" sz="4900" dirty="0" smtClean="0">
                <a:ea typeface="SimSun" pitchFamily="2" charset="-122"/>
              </a:rPr>
              <a:t>Mining Concise Set of Discriminative Patterns</a:t>
            </a:r>
          </a:p>
        </p:txBody>
      </p:sp>
      <p:sp>
        <p:nvSpPr>
          <p:cNvPr id="50179" name="Text Box 8"/>
          <p:cNvSpPr txBox="1">
            <a:spLocks noChangeArrowheads="1"/>
          </p:cNvSpPr>
          <p:nvPr/>
        </p:nvSpPr>
        <p:spPr bwMode="auto">
          <a:xfrm>
            <a:off x="652352" y="1211697"/>
            <a:ext cx="10812354" cy="461665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defTabSz="457189"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Arial" pitchFamily="34" charset="0"/>
              </a:rPr>
              <a:t>Frequent </a:t>
            </a:r>
            <a:r>
              <a:rPr lang="en-US" altLang="zh-CN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Arial" pitchFamily="34" charset="0"/>
              </a:rPr>
              <a:t>pattern mining, then getting discriminative patterns: </a:t>
            </a:r>
            <a:r>
              <a:rPr lang="en-US" altLang="zh-CN" dirty="0" smtClean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Arial" pitchFamily="34" charset="0"/>
              </a:rPr>
              <a:t>Expensive, large model</a:t>
            </a:r>
            <a:endParaRPr lang="en-US" altLang="zh-CN" dirty="0">
              <a:solidFill>
                <a:srgbClr val="000000"/>
              </a:solidFill>
              <a:latin typeface="Calibri" pitchFamily="34" charset="0"/>
              <a:ea typeface="SimSun" pitchFamily="2" charset="-122"/>
              <a:cs typeface="Arial" pitchFamily="34" charset="0"/>
            </a:endParaRPr>
          </a:p>
        </p:txBody>
      </p:sp>
      <p:grpSp>
        <p:nvGrpSpPr>
          <p:cNvPr id="50180" name="Group 2"/>
          <p:cNvGrpSpPr>
            <a:grpSpLocks/>
          </p:cNvGrpSpPr>
          <p:nvPr/>
        </p:nvGrpSpPr>
        <p:grpSpPr bwMode="auto">
          <a:xfrm>
            <a:off x="711200" y="1712913"/>
            <a:ext cx="10668000" cy="1447800"/>
            <a:chOff x="914400" y="2281535"/>
            <a:chExt cx="8001000" cy="1447800"/>
          </a:xfrm>
        </p:grpSpPr>
        <p:sp>
          <p:nvSpPr>
            <p:cNvPr id="50191" name="AutoShape 3"/>
            <p:cNvSpPr>
              <a:spLocks noChangeArrowheads="1"/>
            </p:cNvSpPr>
            <p:nvPr/>
          </p:nvSpPr>
          <p:spPr bwMode="auto">
            <a:xfrm>
              <a:off x="914400" y="2510135"/>
              <a:ext cx="1295400" cy="12192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defTabSz="457189" eaLnBrk="1" hangingPunct="1"/>
              <a:r>
                <a:rPr lang="en-US" altLang="zh-CN" sz="2000" b="1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Data</a:t>
              </a:r>
            </a:p>
          </p:txBody>
        </p:sp>
        <p:sp>
          <p:nvSpPr>
            <p:cNvPr id="50192" name="Oval 4"/>
            <p:cNvSpPr>
              <a:spLocks noChangeArrowheads="1"/>
            </p:cNvSpPr>
            <p:nvPr/>
          </p:nvSpPr>
          <p:spPr bwMode="auto">
            <a:xfrm>
              <a:off x="3200400" y="2281535"/>
              <a:ext cx="3048000" cy="1447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defTabSz="457189" eaLnBrk="1" hangingPunct="1"/>
              <a:r>
                <a:rPr lang="en-US" altLang="zh-CN" sz="2000" b="1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Frequent Patterns</a:t>
              </a:r>
            </a:p>
            <a:p>
              <a:pPr algn="ctr" defTabSz="457189" eaLnBrk="1" hangingPunct="1"/>
              <a:r>
                <a:rPr lang="en-US" altLang="zh-CN" sz="2000" b="1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10</a:t>
              </a:r>
              <a:r>
                <a:rPr lang="en-US" altLang="zh-CN" sz="2000" b="1" baseline="30000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4</a:t>
              </a:r>
              <a:r>
                <a:rPr lang="en-US" altLang="zh-CN" sz="2000" b="1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~10</a:t>
              </a:r>
              <a:r>
                <a:rPr lang="en-US" altLang="zh-CN" sz="2000" b="1" baseline="30000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6</a:t>
              </a:r>
            </a:p>
          </p:txBody>
        </p:sp>
        <p:sp>
          <p:nvSpPr>
            <p:cNvPr id="50193" name="AutoShape 5"/>
            <p:cNvSpPr>
              <a:spLocks noChangeArrowheads="1"/>
            </p:cNvSpPr>
            <p:nvPr/>
          </p:nvSpPr>
          <p:spPr bwMode="auto">
            <a:xfrm>
              <a:off x="7239000" y="2662535"/>
              <a:ext cx="1676400" cy="914400"/>
            </a:xfrm>
            <a:prstGeom prst="flowChartAlternate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defTabSz="457189" eaLnBrk="1" hangingPunct="1"/>
              <a:r>
                <a:rPr lang="en-US" altLang="zh-CN" sz="1800" b="1" dirty="0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Discriminative </a:t>
              </a:r>
            </a:p>
            <a:p>
              <a:pPr algn="ctr" defTabSz="457189" eaLnBrk="1" hangingPunct="1"/>
              <a:r>
                <a:rPr lang="en-US" altLang="zh-CN" sz="1800" b="1" dirty="0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Patterns</a:t>
              </a:r>
            </a:p>
          </p:txBody>
        </p:sp>
        <p:sp>
          <p:nvSpPr>
            <p:cNvPr id="50194" name="AutoShape 6"/>
            <p:cNvSpPr>
              <a:spLocks noChangeArrowheads="1"/>
            </p:cNvSpPr>
            <p:nvPr/>
          </p:nvSpPr>
          <p:spPr bwMode="auto">
            <a:xfrm>
              <a:off x="2362200" y="2891135"/>
              <a:ext cx="685800" cy="457200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/>
              <a:endParaRPr lang="en-US" altLang="en-US" sz="1800">
                <a:solidFill>
                  <a:srgbClr val="000000"/>
                </a:solidFill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50195" name="AutoShape 7"/>
            <p:cNvSpPr>
              <a:spLocks noChangeArrowheads="1"/>
            </p:cNvSpPr>
            <p:nvPr/>
          </p:nvSpPr>
          <p:spPr bwMode="auto">
            <a:xfrm>
              <a:off x="6400800" y="2891135"/>
              <a:ext cx="685800" cy="457200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/>
              <a:endParaRPr lang="en-US" altLang="en-US" sz="1800">
                <a:solidFill>
                  <a:srgbClr val="000000"/>
                </a:solidFill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50196" name="Text Box 9"/>
            <p:cNvSpPr txBox="1">
              <a:spLocks noChangeArrowheads="1"/>
            </p:cNvSpPr>
            <p:nvPr/>
          </p:nvSpPr>
          <p:spPr bwMode="auto">
            <a:xfrm>
              <a:off x="2209800" y="2524423"/>
              <a:ext cx="15240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Mining</a:t>
              </a:r>
            </a:p>
          </p:txBody>
        </p:sp>
        <p:sp>
          <p:nvSpPr>
            <p:cNvPr id="50197" name="Text Box 10"/>
            <p:cNvSpPr txBox="1">
              <a:spLocks noChangeArrowheads="1"/>
            </p:cNvSpPr>
            <p:nvPr/>
          </p:nvSpPr>
          <p:spPr bwMode="auto">
            <a:xfrm>
              <a:off x="6172200" y="2510135"/>
              <a:ext cx="15240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Filtering</a:t>
              </a:r>
            </a:p>
          </p:txBody>
        </p:sp>
      </p:grpSp>
      <p:sp>
        <p:nvSpPr>
          <p:cNvPr id="50187" name="Text Box 17"/>
          <p:cNvSpPr txBox="1">
            <a:spLocks noChangeArrowheads="1"/>
          </p:cNvSpPr>
          <p:nvPr/>
        </p:nvSpPr>
        <p:spPr bwMode="auto">
          <a:xfrm>
            <a:off x="681776" y="3335593"/>
            <a:ext cx="10753505" cy="461665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defTabSz="457189" eaLnBrk="1" hangingPunct="1">
              <a:spcBef>
                <a:spcPct val="50000"/>
              </a:spcBef>
            </a:pPr>
            <a:r>
              <a:rPr lang="en-US" altLang="zh-CN" dirty="0" err="1" smtClean="0">
                <a:solidFill>
                  <a:srgbClr val="000000"/>
                </a:solidFill>
                <a:latin typeface="Calibri"/>
                <a:ea typeface="SimSun" pitchFamily="2" charset="-122"/>
                <a:cs typeface="Arial" pitchFamily="34" charset="0"/>
              </a:rPr>
              <a:t>DDPMine</a:t>
            </a:r>
            <a:r>
              <a:rPr lang="en-US" altLang="zh-CN" dirty="0" smtClean="0">
                <a:solidFill>
                  <a:srgbClr val="000000"/>
                </a:solidFill>
                <a:latin typeface="Calibri"/>
                <a:ea typeface="SimSun" pitchFamily="2" charset="-122"/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alibri"/>
                <a:ea typeface="SimSun" pitchFamily="2" charset="-122"/>
              </a:rPr>
              <a:t>[Cheng et al., ICDE’08</a:t>
            </a:r>
            <a:r>
              <a:rPr lang="en-US" altLang="zh-CN" dirty="0" smtClean="0">
                <a:solidFill>
                  <a:srgbClr val="000000"/>
                </a:solidFill>
                <a:latin typeface="Calibri"/>
                <a:ea typeface="SimSun" pitchFamily="2" charset="-122"/>
              </a:rPr>
              <a:t>]</a:t>
            </a:r>
            <a:r>
              <a:rPr lang="en-US" altLang="zh-CN" dirty="0" smtClean="0">
                <a:solidFill>
                  <a:srgbClr val="000000"/>
                </a:solidFill>
                <a:latin typeface="Calibri"/>
                <a:ea typeface="SimSun" pitchFamily="2" charset="-122"/>
                <a:cs typeface="Arial" pitchFamily="34" charset="0"/>
              </a:rPr>
              <a:t>: Direct </a:t>
            </a:r>
            <a:r>
              <a:rPr lang="en-US" altLang="zh-CN" dirty="0">
                <a:solidFill>
                  <a:srgbClr val="000000"/>
                </a:solidFill>
                <a:latin typeface="Calibri"/>
                <a:ea typeface="SimSun" pitchFamily="2" charset="-122"/>
                <a:cs typeface="Arial" pitchFamily="34" charset="0"/>
              </a:rPr>
              <a:t>mining of discriminative </a:t>
            </a:r>
            <a:r>
              <a:rPr lang="en-US" altLang="zh-CN" dirty="0" smtClean="0">
                <a:solidFill>
                  <a:srgbClr val="000000"/>
                </a:solidFill>
                <a:latin typeface="Calibri"/>
                <a:ea typeface="SimSun" pitchFamily="2" charset="-122"/>
                <a:cs typeface="Arial" pitchFamily="34" charset="0"/>
              </a:rPr>
              <a:t>patterns: </a:t>
            </a:r>
            <a:r>
              <a:rPr lang="en-US" altLang="zh-CN" dirty="0">
                <a:solidFill>
                  <a:srgbClr val="000000"/>
                </a:solidFill>
                <a:latin typeface="Calibri"/>
                <a:ea typeface="SimSun" pitchFamily="2" charset="-122"/>
                <a:cs typeface="Arial" pitchFamily="34" charset="0"/>
              </a:rPr>
              <a:t>Efficient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6705" y="3808552"/>
            <a:ext cx="10598150" cy="1840789"/>
            <a:chOff x="914400" y="4312741"/>
            <a:chExt cx="10598150" cy="1840789"/>
          </a:xfrm>
        </p:grpSpPr>
        <p:sp>
          <p:nvSpPr>
            <p:cNvPr id="50182" name="AutoShape 12"/>
            <p:cNvSpPr>
              <a:spLocks noChangeArrowheads="1"/>
            </p:cNvSpPr>
            <p:nvPr/>
          </p:nvSpPr>
          <p:spPr bwMode="auto">
            <a:xfrm>
              <a:off x="914400" y="4550049"/>
              <a:ext cx="1727200" cy="126564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defTabSz="457189" eaLnBrk="1" hangingPunct="1"/>
              <a:r>
                <a:rPr lang="en-US" altLang="zh-CN" sz="2000" b="1">
                  <a:solidFill>
                    <a:srgbClr val="000000"/>
                  </a:solidFill>
                  <a:latin typeface="Calibri" pitchFamily="34" charset="0"/>
                  <a:ea typeface="SimSun" pitchFamily="2" charset="-122"/>
                </a:rPr>
                <a:t>Data</a:t>
              </a:r>
            </a:p>
          </p:txBody>
        </p:sp>
        <p:graphicFrame>
          <p:nvGraphicFramePr>
            <p:cNvPr id="50183" name="Object 13"/>
            <p:cNvGraphicFramePr>
              <a:graphicFrameLocks noChangeAspect="1"/>
            </p:cNvGraphicFramePr>
            <p:nvPr/>
          </p:nvGraphicFramePr>
          <p:xfrm>
            <a:off x="4267200" y="4312741"/>
            <a:ext cx="3384550" cy="18407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70" name="Visio" r:id="rId4" imgW="6847027" imgH="4782515" progId="Visio.Drawing.6">
                    <p:embed/>
                  </p:oleObj>
                </mc:Choice>
                <mc:Fallback>
                  <p:oleObj name="Visio" r:id="rId4" imgW="6847027" imgH="4782515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7200" y="4312741"/>
                          <a:ext cx="3384550" cy="18407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84" name="AutoShape 14"/>
            <p:cNvSpPr>
              <a:spLocks noChangeArrowheads="1"/>
            </p:cNvSpPr>
            <p:nvPr/>
          </p:nvSpPr>
          <p:spPr bwMode="auto">
            <a:xfrm>
              <a:off x="2844800" y="4945563"/>
              <a:ext cx="914400" cy="474617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/>
              <a:endParaRPr lang="en-US" altLang="en-US" sz="2000">
                <a:solidFill>
                  <a:srgbClr val="000000"/>
                </a:solidFill>
                <a:latin typeface="Calibri" pitchFamily="34" charset="0"/>
                <a:ea typeface="SimSun" pitchFamily="2" charset="-122"/>
              </a:endParaRPr>
            </a:p>
          </p:txBody>
        </p:sp>
        <p:sp>
          <p:nvSpPr>
            <p:cNvPr id="50185" name="AutoShape 15"/>
            <p:cNvSpPr>
              <a:spLocks noChangeArrowheads="1"/>
            </p:cNvSpPr>
            <p:nvPr/>
          </p:nvSpPr>
          <p:spPr bwMode="auto">
            <a:xfrm>
              <a:off x="8159750" y="4925789"/>
              <a:ext cx="914400" cy="474617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/>
              <a:endParaRPr lang="en-US" altLang="en-US" sz="2000">
                <a:solidFill>
                  <a:srgbClr val="000000"/>
                </a:solidFill>
                <a:latin typeface="Calibri" pitchFamily="34" charset="0"/>
                <a:ea typeface="SimSun" pitchFamily="2" charset="-122"/>
              </a:endParaRPr>
            </a:p>
          </p:txBody>
        </p:sp>
        <p:sp>
          <p:nvSpPr>
            <p:cNvPr id="50186" name="AutoShape 16"/>
            <p:cNvSpPr>
              <a:spLocks noChangeArrowheads="1"/>
            </p:cNvSpPr>
            <p:nvPr/>
          </p:nvSpPr>
          <p:spPr bwMode="auto">
            <a:xfrm>
              <a:off x="9277350" y="4599488"/>
              <a:ext cx="2235200" cy="949234"/>
            </a:xfrm>
            <a:prstGeom prst="flowChartAlternate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defTabSz="457189" eaLnBrk="1" hangingPunct="1"/>
              <a:r>
                <a:rPr lang="en-US" altLang="zh-CN" sz="2000" b="1" dirty="0">
                  <a:solidFill>
                    <a:srgbClr val="000000"/>
                  </a:solidFill>
                  <a:latin typeface="Calibri" pitchFamily="34" charset="0"/>
                  <a:ea typeface="SimSun" pitchFamily="2" charset="-122"/>
                </a:rPr>
                <a:t>Discriminative </a:t>
              </a:r>
            </a:p>
            <a:p>
              <a:pPr algn="ctr" defTabSz="457189" eaLnBrk="1" hangingPunct="1"/>
              <a:r>
                <a:rPr lang="en-US" altLang="zh-CN" sz="2000" b="1" dirty="0">
                  <a:solidFill>
                    <a:srgbClr val="000000"/>
                  </a:solidFill>
                  <a:latin typeface="Calibri" pitchFamily="34" charset="0"/>
                  <a:ea typeface="SimSun" pitchFamily="2" charset="-122"/>
                </a:rPr>
                <a:t>Patterns</a:t>
              </a:r>
            </a:p>
          </p:txBody>
        </p:sp>
        <p:sp>
          <p:nvSpPr>
            <p:cNvPr id="50188" name="Text Box 18"/>
            <p:cNvSpPr txBox="1">
              <a:spLocks noChangeArrowheads="1"/>
            </p:cNvSpPr>
            <p:nvPr/>
          </p:nvSpPr>
          <p:spPr bwMode="auto">
            <a:xfrm>
              <a:off x="7518400" y="4391843"/>
              <a:ext cx="2438400" cy="415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0000"/>
                  </a:solidFill>
                  <a:latin typeface="Calibri" pitchFamily="34" charset="0"/>
                  <a:ea typeface="SimSun" pitchFamily="2" charset="-122"/>
                </a:rPr>
                <a:t>Direct Mining</a:t>
              </a:r>
            </a:p>
          </p:txBody>
        </p:sp>
        <p:sp>
          <p:nvSpPr>
            <p:cNvPr id="50189" name="Text Box 19"/>
            <p:cNvSpPr txBox="1">
              <a:spLocks noChangeArrowheads="1"/>
            </p:cNvSpPr>
            <p:nvPr/>
          </p:nvSpPr>
          <p:spPr bwMode="auto">
            <a:xfrm>
              <a:off x="2641600" y="4391843"/>
              <a:ext cx="2438400" cy="415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0000"/>
                  </a:solidFill>
                  <a:latin typeface="Calibri" pitchFamily="34" charset="0"/>
                  <a:ea typeface="SimSun" pitchFamily="2" charset="-122"/>
                </a:rPr>
                <a:t>Transform</a:t>
              </a:r>
            </a:p>
          </p:txBody>
        </p:sp>
        <p:sp>
          <p:nvSpPr>
            <p:cNvPr id="50190" name="Text Box 20"/>
            <p:cNvSpPr txBox="1">
              <a:spLocks noChangeArrowheads="1"/>
            </p:cNvSpPr>
            <p:nvPr/>
          </p:nvSpPr>
          <p:spPr bwMode="auto">
            <a:xfrm>
              <a:off x="4407827" y="4470945"/>
              <a:ext cx="1013265" cy="415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>
                <a:spcBef>
                  <a:spcPct val="50000"/>
                </a:spcBef>
              </a:pPr>
              <a:r>
                <a:rPr lang="en-US" altLang="zh-CN" sz="2000" b="1" dirty="0">
                  <a:solidFill>
                    <a:srgbClr val="000000"/>
                  </a:solidFill>
                  <a:latin typeface="Calibri" pitchFamily="34" charset="0"/>
                  <a:ea typeface="SimSun" pitchFamily="2" charset="-122"/>
                </a:rPr>
                <a:t>FP-tree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347295" y="5126840"/>
            <a:ext cx="311741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457189"/>
            <a:r>
              <a:rPr lang="en-US" sz="1800" dirty="0" smtClean="0">
                <a:solidFill>
                  <a:srgbClr val="000000"/>
                </a:solidFill>
              </a:rPr>
              <a:t>Still generates 10</a:t>
            </a:r>
            <a:r>
              <a:rPr lang="en-US" sz="1800" baseline="30000" dirty="0" smtClean="0">
                <a:solidFill>
                  <a:srgbClr val="000000"/>
                </a:solidFill>
              </a:rPr>
              <a:t>2</a:t>
            </a:r>
            <a:r>
              <a:rPr lang="en-US" sz="1800" dirty="0" smtClean="0">
                <a:solidFill>
                  <a:srgbClr val="000000"/>
                </a:solidFill>
              </a:rPr>
              <a:t>~10</a:t>
            </a:r>
            <a:r>
              <a:rPr lang="en-US" sz="1800" baseline="30000" dirty="0" smtClean="0">
                <a:solidFill>
                  <a:srgbClr val="000000"/>
                </a:solidFill>
              </a:rPr>
              <a:t>3</a:t>
            </a:r>
            <a:r>
              <a:rPr lang="en-US" sz="1800" dirty="0" smtClean="0">
                <a:solidFill>
                  <a:srgbClr val="000000"/>
                </a:solidFill>
              </a:rPr>
              <a:t> patterns</a:t>
            </a:r>
            <a:endParaRPr lang="en-US" sz="1800" baseline="300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1200" y="5767997"/>
            <a:ext cx="10660226" cy="830997"/>
          </a:xfrm>
          <a:prstGeom prst="rect">
            <a:avLst/>
          </a:prstGeom>
          <a:solidFill>
            <a:srgbClr val="DDD3C4"/>
          </a:solidFill>
        </p:spPr>
        <p:txBody>
          <a:bodyPr wrap="square" rtlCol="0">
            <a:spAutoFit/>
          </a:bodyPr>
          <a:lstStyle/>
          <a:p>
            <a:pPr defTabSz="457189"/>
            <a:r>
              <a:rPr lang="en-US" altLang="zh-CN" sz="2400" dirty="0" err="1">
                <a:solidFill>
                  <a:srgbClr val="000000"/>
                </a:solidFill>
              </a:rPr>
              <a:t>DPClass</a:t>
            </a:r>
            <a:r>
              <a:rPr lang="en-US" altLang="zh-CN" sz="2400" dirty="0">
                <a:solidFill>
                  <a:srgbClr val="000000"/>
                </a:solidFill>
              </a:rPr>
              <a:t> [Shang et al, SDM’16]: </a:t>
            </a:r>
            <a:r>
              <a:rPr lang="en-US" altLang="zh-CN" sz="2400" dirty="0" smtClean="0">
                <a:solidFill>
                  <a:srgbClr val="000000"/>
                </a:solidFill>
              </a:rPr>
              <a:t>A better solution—Efficient</a:t>
            </a:r>
            <a:r>
              <a:rPr lang="en-US" altLang="zh-CN" sz="2400" dirty="0">
                <a:solidFill>
                  <a:srgbClr val="000000"/>
                </a:solidFill>
              </a:rPr>
              <a:t>, </a:t>
            </a:r>
            <a:r>
              <a:rPr lang="en-US" altLang="zh-CN" sz="2400" dirty="0" smtClean="0">
                <a:solidFill>
                  <a:srgbClr val="000000"/>
                </a:solidFill>
              </a:rPr>
              <a:t>effective, and generating a very </a:t>
            </a:r>
            <a:r>
              <a:rPr lang="en-US" altLang="zh-CN" sz="2400" dirty="0">
                <a:solidFill>
                  <a:srgbClr val="000000"/>
                </a:solidFill>
              </a:rPr>
              <a:t>limited </a:t>
            </a:r>
            <a:r>
              <a:rPr lang="en-US" altLang="zh-CN" sz="2400" dirty="0" smtClean="0">
                <a:solidFill>
                  <a:srgbClr val="000000"/>
                </a:solidFill>
              </a:rPr>
              <a:t>number </a:t>
            </a:r>
            <a:r>
              <a:rPr lang="en-US" altLang="zh-CN" sz="2400" dirty="0">
                <a:solidFill>
                  <a:srgbClr val="000000"/>
                </a:solidFill>
              </a:rPr>
              <a:t>of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(such as only 20 or so) </a:t>
            </a:r>
            <a:r>
              <a:rPr lang="en-US" altLang="zh-CN" sz="2400" dirty="0" smtClean="0">
                <a:solidFill>
                  <a:srgbClr val="000000"/>
                </a:solidFill>
              </a:rPr>
              <a:t>patterns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13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0806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 Bayesian Network and Some of Its CPTs</a:t>
            </a:r>
          </a:p>
        </p:txBody>
      </p:sp>
      <p:sp>
        <p:nvSpPr>
          <p:cNvPr id="7180" name="Text Box 1061"/>
          <p:cNvSpPr txBox="1">
            <a:spLocks noChangeArrowheads="1"/>
          </p:cNvSpPr>
          <p:nvPr/>
        </p:nvSpPr>
        <p:spPr bwMode="auto">
          <a:xfrm>
            <a:off x="5629275" y="1164434"/>
            <a:ext cx="472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CPT</a:t>
            </a:r>
            <a:r>
              <a:rPr lang="en-US" altLang="en-US" sz="2000">
                <a:solidFill>
                  <a:srgbClr val="000000"/>
                </a:solidFill>
              </a:rPr>
              <a:t>: </a:t>
            </a:r>
            <a:r>
              <a:rPr lang="en-US" altLang="en-US" sz="2000" b="1">
                <a:solidFill>
                  <a:srgbClr val="000000"/>
                </a:solidFill>
              </a:rPr>
              <a:t>Conditional Probability Tables</a:t>
            </a:r>
            <a:endParaRPr lang="en-US" altLang="en-US" sz="2000"/>
          </a:p>
        </p:txBody>
      </p:sp>
      <p:graphicFrame>
        <p:nvGraphicFramePr>
          <p:cNvPr id="7181" name="Object 10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384474"/>
              </p:ext>
            </p:extLst>
          </p:nvPr>
        </p:nvGraphicFramePr>
        <p:xfrm>
          <a:off x="6088854" y="5451476"/>
          <a:ext cx="4710113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1" name="Equation" r:id="rId4" imgW="2273300" imgH="508000" progId="Equation.3">
                  <p:embed/>
                </p:oleObj>
              </mc:Choice>
              <mc:Fallback>
                <p:oleObj name="Equation" r:id="rId4" imgW="22733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8854" y="5451476"/>
                        <a:ext cx="4710113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2" name="Rectangle 1064"/>
          <p:cNvSpPr>
            <a:spLocks noChangeArrowheads="1"/>
          </p:cNvSpPr>
          <p:nvPr/>
        </p:nvSpPr>
        <p:spPr bwMode="auto">
          <a:xfrm>
            <a:off x="5762624" y="4783566"/>
            <a:ext cx="5362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CPT shows the conditional probability for each possible combination of its parents</a:t>
            </a:r>
          </a:p>
        </p:txBody>
      </p:sp>
      <p:sp>
        <p:nvSpPr>
          <p:cNvPr id="7183" name="Text Box 1065"/>
          <p:cNvSpPr txBox="1">
            <a:spLocks noChangeArrowheads="1"/>
          </p:cNvSpPr>
          <p:nvPr/>
        </p:nvSpPr>
        <p:spPr bwMode="auto">
          <a:xfrm>
            <a:off x="626666" y="5302389"/>
            <a:ext cx="472836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+mn-lt"/>
              </a:rPr>
              <a:t>Derivation of the probability of a particular combination of values of </a:t>
            </a:r>
            <a:r>
              <a:rPr lang="en-US" altLang="en-US" sz="2000" b="1" dirty="0">
                <a:latin typeface="+mn-lt"/>
              </a:rPr>
              <a:t>X</a:t>
            </a:r>
            <a:r>
              <a:rPr lang="en-US" altLang="en-US" sz="2000" dirty="0">
                <a:latin typeface="+mn-lt"/>
              </a:rPr>
              <a:t>, from CPT: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09650" y="1371600"/>
            <a:ext cx="4038600" cy="3657600"/>
            <a:chOff x="1600200" y="1447800"/>
            <a:chExt cx="4038600" cy="3657600"/>
          </a:xfrm>
        </p:grpSpPr>
        <p:sp>
          <p:nvSpPr>
            <p:cNvPr id="7172" name="Oval 1027"/>
            <p:cNvSpPr>
              <a:spLocks noChangeArrowheads="1"/>
            </p:cNvSpPr>
            <p:nvPr/>
          </p:nvSpPr>
          <p:spPr bwMode="auto">
            <a:xfrm>
              <a:off x="2438400" y="1450975"/>
              <a:ext cx="1295400" cy="762000"/>
            </a:xfrm>
            <a:prstGeom prst="ellipse">
              <a:avLst/>
            </a:prstGeom>
            <a:solidFill>
              <a:srgbClr val="F6E6EA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Fire (F)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7173" name="Oval 1028"/>
            <p:cNvSpPr>
              <a:spLocks noChangeArrowheads="1"/>
            </p:cNvSpPr>
            <p:nvPr/>
          </p:nvSpPr>
          <p:spPr bwMode="auto">
            <a:xfrm>
              <a:off x="1600200" y="3043238"/>
              <a:ext cx="1295400" cy="762000"/>
            </a:xfrm>
            <a:prstGeom prst="ellipse">
              <a:avLst/>
            </a:prstGeom>
            <a:solidFill>
              <a:srgbClr val="CCCC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Smoke (S)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7174" name="Oval 1029"/>
            <p:cNvSpPr>
              <a:spLocks noChangeArrowheads="1"/>
            </p:cNvSpPr>
            <p:nvPr/>
          </p:nvSpPr>
          <p:spPr bwMode="auto">
            <a:xfrm>
              <a:off x="2286000" y="4419600"/>
              <a:ext cx="1295400" cy="655638"/>
            </a:xfrm>
            <a:prstGeom prst="ellipse">
              <a:avLst/>
            </a:prstGeom>
            <a:solidFill>
              <a:srgbClr val="FAE2F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Leaving (L)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7175" name="Oval 1030"/>
            <p:cNvSpPr>
              <a:spLocks noChangeArrowheads="1"/>
            </p:cNvSpPr>
            <p:nvPr/>
          </p:nvSpPr>
          <p:spPr bwMode="auto">
            <a:xfrm>
              <a:off x="4191000" y="1447800"/>
              <a:ext cx="1447800" cy="762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Tampering (T)</a:t>
              </a:r>
            </a:p>
          </p:txBody>
        </p:sp>
        <p:sp>
          <p:nvSpPr>
            <p:cNvPr id="7176" name="Oval 1031"/>
            <p:cNvSpPr>
              <a:spLocks noChangeArrowheads="1"/>
            </p:cNvSpPr>
            <p:nvPr/>
          </p:nvSpPr>
          <p:spPr bwMode="auto">
            <a:xfrm>
              <a:off x="3498850" y="3003550"/>
              <a:ext cx="1295400" cy="762000"/>
            </a:xfrm>
            <a:prstGeom prst="ellipse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Alarm (A)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7177" name="Oval 1032"/>
            <p:cNvSpPr>
              <a:spLocks noChangeArrowheads="1"/>
            </p:cNvSpPr>
            <p:nvPr/>
          </p:nvSpPr>
          <p:spPr bwMode="auto">
            <a:xfrm>
              <a:off x="4229100" y="4343400"/>
              <a:ext cx="1295400" cy="762000"/>
            </a:xfrm>
            <a:prstGeom prst="ellipse">
              <a:avLst/>
            </a:prstGeom>
            <a:solidFill>
              <a:srgbClr val="99CC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Report (R)</a:t>
              </a:r>
            </a:p>
          </p:txBody>
        </p:sp>
        <p:sp>
          <p:nvSpPr>
            <p:cNvPr id="7178" name="Line 1033"/>
            <p:cNvSpPr>
              <a:spLocks noChangeShapeType="1"/>
            </p:cNvSpPr>
            <p:nvPr/>
          </p:nvSpPr>
          <p:spPr bwMode="auto">
            <a:xfrm flipH="1">
              <a:off x="2247900" y="2212975"/>
              <a:ext cx="749300" cy="85883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9" name="Line 1037"/>
            <p:cNvSpPr>
              <a:spLocks noChangeShapeType="1"/>
            </p:cNvSpPr>
            <p:nvPr/>
          </p:nvSpPr>
          <p:spPr bwMode="auto">
            <a:xfrm flipH="1">
              <a:off x="4048126" y="2212975"/>
              <a:ext cx="828675" cy="7937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Line 1033"/>
            <p:cNvSpPr>
              <a:spLocks noChangeShapeType="1"/>
            </p:cNvSpPr>
            <p:nvPr/>
          </p:nvSpPr>
          <p:spPr bwMode="auto">
            <a:xfrm>
              <a:off x="3124200" y="2209800"/>
              <a:ext cx="914400" cy="7937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5" name="Line 1037"/>
            <p:cNvSpPr>
              <a:spLocks noChangeShapeType="1"/>
            </p:cNvSpPr>
            <p:nvPr/>
          </p:nvSpPr>
          <p:spPr bwMode="auto">
            <a:xfrm flipH="1">
              <a:off x="2978150" y="3765550"/>
              <a:ext cx="1168400" cy="6540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6" name="Line 1037"/>
            <p:cNvSpPr>
              <a:spLocks noChangeShapeType="1"/>
            </p:cNvSpPr>
            <p:nvPr/>
          </p:nvSpPr>
          <p:spPr bwMode="auto">
            <a:xfrm>
              <a:off x="3581400" y="4746625"/>
              <a:ext cx="660400" cy="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840361"/>
              </p:ext>
            </p:extLst>
          </p:nvPr>
        </p:nvGraphicFramePr>
        <p:xfrm>
          <a:off x="6019800" y="1545434"/>
          <a:ext cx="3890964" cy="10059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6988"/>
                <a:gridCol w="1296988"/>
                <a:gridCol w="1296988"/>
              </a:tblGrid>
              <a:tr h="311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Fire</a:t>
                      </a:r>
                      <a:endParaRPr lang="en-US" sz="1600" dirty="0"/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Smoke</a:t>
                      </a:r>
                      <a:endParaRPr lang="en-US" sz="1600" dirty="0"/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 smtClean="0"/>
                        <a:t>Θ</a:t>
                      </a:r>
                      <a:r>
                        <a:rPr lang="en-US" sz="1600" baseline="-25000" dirty="0" err="1" smtClean="0"/>
                        <a:t>s|f</a:t>
                      </a:r>
                      <a:endParaRPr lang="en-US" sz="1600" baseline="-25000" dirty="0"/>
                    </a:p>
                  </a:txBody>
                  <a:tcPr marL="91449" marR="91449" marT="45733" marB="45733"/>
                </a:tc>
              </a:tr>
              <a:tr h="311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True</a:t>
                      </a:r>
                      <a:endParaRPr lang="en-US" sz="1600" dirty="0"/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True</a:t>
                      </a:r>
                      <a:endParaRPr lang="en-US" sz="1600" dirty="0"/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.90</a:t>
                      </a:r>
                      <a:endParaRPr lang="en-US" sz="1600" dirty="0"/>
                    </a:p>
                  </a:txBody>
                  <a:tcPr marL="91449" marR="91449" marT="45733" marB="45733"/>
                </a:tc>
              </a:tr>
              <a:tr h="311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False</a:t>
                      </a:r>
                      <a:endParaRPr lang="en-US" sz="1600" dirty="0"/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True</a:t>
                      </a:r>
                      <a:endParaRPr lang="en-US" sz="1600" dirty="0"/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.01</a:t>
                      </a:r>
                      <a:endParaRPr lang="en-US" sz="1600" dirty="0"/>
                    </a:p>
                  </a:txBody>
                  <a:tcPr marL="91449" marR="91449" marT="45733" marB="45733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593959"/>
              </p:ext>
            </p:extLst>
          </p:nvPr>
        </p:nvGraphicFramePr>
        <p:xfrm>
          <a:off x="5895975" y="2703514"/>
          <a:ext cx="4191000" cy="1711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588"/>
                <a:gridCol w="1561353"/>
                <a:gridCol w="1068294"/>
                <a:gridCol w="821765"/>
              </a:tblGrid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Fire</a:t>
                      </a:r>
                      <a:endParaRPr lang="en-US" sz="1600" dirty="0"/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Tampering</a:t>
                      </a:r>
                      <a:endParaRPr lang="en-US" sz="1600" dirty="0"/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Alarm</a:t>
                      </a:r>
                      <a:endParaRPr lang="en-US" sz="1600" dirty="0"/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 smtClean="0"/>
                        <a:t>Θ</a:t>
                      </a:r>
                      <a:r>
                        <a:rPr lang="en-US" sz="1600" baseline="-25000" dirty="0" err="1" smtClean="0"/>
                        <a:t>a|f,t</a:t>
                      </a:r>
                      <a:endParaRPr lang="en-US" sz="1600" baseline="-25000" dirty="0" smtClean="0"/>
                    </a:p>
                  </a:txBody>
                  <a:tcPr marT="45701" marB="45701"/>
                </a:tc>
              </a:tr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True</a:t>
                      </a:r>
                      <a:endParaRPr lang="en-US" sz="1600" dirty="0"/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.5</a:t>
                      </a:r>
                      <a:endParaRPr lang="en-US" sz="1600" dirty="0"/>
                    </a:p>
                  </a:txBody>
                  <a:tcPr marT="45701" marB="45701"/>
                </a:tc>
              </a:tr>
              <a:tr h="3440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False</a:t>
                      </a:r>
                      <a:endParaRPr lang="en-US" sz="1600" dirty="0"/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.99</a:t>
                      </a:r>
                      <a:endParaRPr lang="en-US" sz="1600" dirty="0"/>
                    </a:p>
                  </a:txBody>
                  <a:tcPr marT="45701" marB="45701"/>
                </a:tc>
              </a:tr>
              <a:tr h="3440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.85</a:t>
                      </a:r>
                      <a:endParaRPr lang="en-US" sz="1600" dirty="0"/>
                    </a:p>
                  </a:txBody>
                  <a:tcPr marT="45701" marB="45701"/>
                </a:tc>
              </a:tr>
              <a:tr h="335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.0001</a:t>
                      </a:r>
                      <a:endParaRPr lang="en-US" sz="1600" dirty="0"/>
                    </a:p>
                  </a:txBody>
                  <a:tcPr marT="45701" marB="4570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15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3612" y="165226"/>
            <a:ext cx="11781576" cy="685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kern="0" dirty="0" err="1" smtClean="0">
                <a:solidFill>
                  <a:prstClr val="black"/>
                </a:solidFill>
              </a:rPr>
              <a:t>DPClass</a:t>
            </a:r>
            <a:r>
              <a:rPr lang="en-US" altLang="en-US" kern="0" dirty="0" smtClean="0">
                <a:solidFill>
                  <a:prstClr val="black"/>
                </a:solidFill>
              </a:rPr>
              <a:t>: Discriminative </a:t>
            </a:r>
            <a:r>
              <a:rPr lang="en-US" altLang="en-US" kern="0" dirty="0">
                <a:solidFill>
                  <a:prstClr val="black"/>
                </a:solidFill>
              </a:rPr>
              <a:t>Pattern-based Classification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991" y="1158841"/>
            <a:ext cx="8763000" cy="2591851"/>
          </a:xfrm>
          <a:prstGeom prst="rect">
            <a:avLst/>
          </a:prstGeom>
        </p:spPr>
      </p:pic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841971" y="3821841"/>
            <a:ext cx="10855105" cy="2859616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rgbClr val="000000"/>
                </a:solidFill>
              </a:rPr>
              <a:t>Input: A feature table for training data</a:t>
            </a:r>
          </a:p>
          <a:p>
            <a:r>
              <a:rPr lang="en-US" altLang="zh-CN" dirty="0" smtClean="0">
                <a:solidFill>
                  <a:srgbClr val="000000"/>
                </a:solidFill>
              </a:rPr>
              <a:t>Adopt every prefix path in an (extremely) random forest as a candidate pattern</a:t>
            </a:r>
          </a:p>
          <a:p>
            <a:pPr lvl="1"/>
            <a:r>
              <a:rPr lang="en-US" altLang="zh-CN" dirty="0" smtClean="0">
                <a:solidFill>
                  <a:srgbClr val="000000"/>
                </a:solidFill>
              </a:rPr>
              <a:t>The split points of continuous variables are automatically chosen by random forest </a:t>
            </a:r>
            <a:r>
              <a:rPr lang="en-US" altLang="zh-CN" sz="2000" dirty="0" smtClean="0">
                <a:solidFill>
                  <a:srgbClr val="000000"/>
                </a:solidFill>
                <a:sym typeface="Wingdings"/>
              </a:rPr>
              <a:t> </a:t>
            </a:r>
            <a:r>
              <a:rPr lang="en-US" altLang="zh-CN" dirty="0" smtClean="0">
                <a:solidFill>
                  <a:srgbClr val="000000"/>
                </a:solidFill>
                <a:sym typeface="Wingdings"/>
              </a:rPr>
              <a:t>No discretization!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r>
              <a:rPr lang="en-US" altLang="zh-CN" dirty="0" smtClean="0">
                <a:solidFill>
                  <a:srgbClr val="000000"/>
                </a:solidFill>
              </a:rPr>
              <a:t>Run top-k (e.g., top-20) pattern selection based on training data</a:t>
            </a:r>
          </a:p>
          <a:p>
            <a:r>
              <a:rPr lang="en-US" altLang="zh-CN" dirty="0" smtClean="0">
                <a:solidFill>
                  <a:srgbClr val="000000"/>
                </a:solidFill>
              </a:rPr>
              <a:t>Train a generalized linear model (e.g., logistic regression) based on “bag-of-patterns” representations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7112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Explanatory Discriminative Patterns: Generation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1641" y="1145185"/>
                <a:ext cx="10857207" cy="5644914"/>
              </a:xfrm>
            </p:spPr>
            <p:txBody>
              <a:bodyPr/>
              <a:lstStyle/>
              <a:p>
                <a:pPr>
                  <a:spcBef>
                    <a:spcPts val="500"/>
                  </a:spcBef>
                </a:pPr>
                <a:r>
                  <a:rPr lang="en-US" altLang="zh-CN" sz="2400" dirty="0" smtClean="0"/>
                  <a:t>Example: For </a:t>
                </a:r>
                <a:r>
                  <a:rPr lang="en-US" altLang="zh-CN" sz="2400" dirty="0"/>
                  <a:t>each patient, we have several uniformly sampled features as </a:t>
                </a:r>
                <a:r>
                  <a:rPr lang="en-US" altLang="zh-CN" sz="2400" dirty="0" smtClean="0"/>
                  <a:t>follows</a:t>
                </a:r>
              </a:p>
              <a:p>
                <a:pPr lvl="1">
                  <a:spcBef>
                    <a:spcPts val="500"/>
                  </a:spcBef>
                </a:pPr>
                <a:r>
                  <a:rPr lang="en-US" altLang="zh-CN" sz="2400" dirty="0" smtClean="0"/>
                  <a:t>Age </a:t>
                </a:r>
                <a:r>
                  <a:rPr lang="en-US" altLang="zh-CN" sz="2400" dirty="0"/>
                  <a:t>(A</a:t>
                </a:r>
                <a:r>
                  <a:rPr lang="en-US" altLang="zh-CN" sz="2400" dirty="0" smtClean="0"/>
                  <a:t>): </a:t>
                </a:r>
                <a:r>
                  <a:rPr lang="en-US" altLang="zh-CN" sz="2400" dirty="0"/>
                  <a:t>Positive Integers no more than </a:t>
                </a:r>
                <a:r>
                  <a:rPr lang="en-US" altLang="zh-CN" sz="2400" dirty="0" smtClean="0"/>
                  <a:t>60</a:t>
                </a:r>
                <a:endParaRPr lang="en-US" altLang="zh-CN" sz="2400" dirty="0"/>
              </a:p>
              <a:p>
                <a:pPr lvl="1">
                  <a:spcBef>
                    <a:spcPts val="500"/>
                  </a:spcBef>
                </a:pPr>
                <a:r>
                  <a:rPr lang="en-US" altLang="zh-CN" sz="2400" dirty="0"/>
                  <a:t>Gender (G</a:t>
                </a:r>
                <a:r>
                  <a:rPr lang="en-US" altLang="zh-CN" sz="2400" dirty="0" smtClean="0"/>
                  <a:t>):  </a:t>
                </a:r>
                <a:r>
                  <a:rPr lang="en-US" altLang="zh-CN" sz="2400" dirty="0"/>
                  <a:t>Male or Female.</a:t>
                </a:r>
              </a:p>
              <a:p>
                <a:pPr lvl="1">
                  <a:spcBef>
                    <a:spcPts val="500"/>
                  </a:spcBef>
                </a:pPr>
                <a:r>
                  <a:rPr lang="en-US" altLang="zh-CN" sz="2400" dirty="0"/>
                  <a:t>Lab Test 1 (LT1</a:t>
                </a:r>
                <a:r>
                  <a:rPr lang="en-US" altLang="zh-CN" sz="2400" dirty="0" smtClean="0"/>
                  <a:t>): </a:t>
                </a:r>
                <a:r>
                  <a:rPr lang="en-US" altLang="zh-CN" sz="2400" dirty="0"/>
                  <a:t>Categorical values from (A, B, O, AB</a:t>
                </a:r>
                <a:r>
                  <a:rPr lang="en-US" altLang="zh-CN" sz="2400" dirty="0" smtClean="0"/>
                  <a:t>)</a:t>
                </a:r>
                <a:endParaRPr lang="en-US" altLang="zh-CN" sz="2400" dirty="0"/>
              </a:p>
              <a:p>
                <a:pPr lvl="1">
                  <a:spcBef>
                    <a:spcPts val="500"/>
                  </a:spcBef>
                </a:pPr>
                <a:r>
                  <a:rPr lang="en-US" altLang="zh-CN" sz="2400" dirty="0"/>
                  <a:t>Lab Test 2 (LT2</a:t>
                </a:r>
                <a:r>
                  <a:rPr lang="en-US" altLang="zh-CN" sz="2400" dirty="0" smtClean="0"/>
                  <a:t>): </a:t>
                </a:r>
                <a:r>
                  <a:rPr lang="en-US" altLang="zh-CN" sz="2400" dirty="0"/>
                  <a:t>Continuous values in [0..1</a:t>
                </a:r>
                <a:r>
                  <a:rPr lang="en-US" altLang="zh-CN" sz="2400" dirty="0" smtClean="0"/>
                  <a:t>]</a:t>
                </a:r>
                <a:endParaRPr lang="en-US" altLang="zh-CN" sz="2400" dirty="0"/>
              </a:p>
              <a:p>
                <a:pPr>
                  <a:spcBef>
                    <a:spcPts val="500"/>
                  </a:spcBef>
                </a:pPr>
                <a:r>
                  <a:rPr lang="en-US" altLang="zh-CN" sz="2400" dirty="0"/>
                  <a:t>The positive label of the hypo-disease will be given when at least one of the following rules </a:t>
                </a:r>
                <a:r>
                  <a:rPr lang="en-US" altLang="zh-CN" sz="2400" dirty="0" smtClean="0"/>
                  <a:t>holds</a:t>
                </a:r>
                <a:endParaRPr lang="en-US" altLang="zh-CN" sz="2400" dirty="0"/>
              </a:p>
              <a:p>
                <a:pPr lvl="1">
                  <a:spcBef>
                    <a:spcPts val="500"/>
                  </a:spcBef>
                </a:pPr>
                <a:r>
                  <a:rPr lang="en-US" altLang="zh-CN" sz="2400" dirty="0"/>
                  <a:t>(age &gt; 18) and (gender = Male) and (LT1 = AB) and (LT2 ≥ 0.6)</a:t>
                </a:r>
              </a:p>
              <a:p>
                <a:pPr lvl="1">
                  <a:spcBef>
                    <a:spcPts val="500"/>
                  </a:spcBef>
                </a:pPr>
                <a:r>
                  <a:rPr lang="en-US" altLang="zh-CN" sz="2400" dirty="0"/>
                  <a:t>(age &gt; 18) and (gender = Female) and (LT1 = O) and (LT2 ≥ 0.5)</a:t>
                </a:r>
              </a:p>
              <a:p>
                <a:pPr lvl="1">
                  <a:spcBef>
                    <a:spcPts val="500"/>
                  </a:spcBef>
                </a:pPr>
                <a:r>
                  <a:rPr lang="en-US" altLang="zh-CN" sz="2400" dirty="0"/>
                  <a:t>(age ≤ 18) and (LT2 ≥ 0.9)</a:t>
                </a:r>
              </a:p>
              <a:p>
                <a:pPr>
                  <a:spcBef>
                    <a:spcPts val="500"/>
                  </a:spcBef>
                </a:pPr>
                <a:r>
                  <a:rPr lang="en-US" altLang="zh-CN" sz="2400" dirty="0"/>
                  <a:t>Training: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sz="2400" dirty="0"/>
                  <a:t> random patients +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0.1%</m:t>
                    </m:r>
                  </m:oMath>
                </a14:m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noise</a:t>
                </a:r>
              </a:p>
              <a:p>
                <a:pPr lvl="1">
                  <a:spcBef>
                    <a:spcPts val="500"/>
                  </a:spcBef>
                </a:pPr>
                <a:r>
                  <a:rPr lang="en-US" altLang="zh-CN" sz="2400" dirty="0" smtClean="0"/>
                  <a:t>Flip </a:t>
                </a:r>
                <a:r>
                  <a:rPr lang="en-US" altLang="zh-CN" sz="2400" dirty="0"/>
                  <a:t>the binary labels with 0.1% </a:t>
                </a:r>
                <a:r>
                  <a:rPr lang="en-US" altLang="zh-CN" sz="2400" dirty="0" smtClean="0"/>
                  <a:t>probability</a:t>
                </a:r>
                <a:endParaRPr lang="en-US" altLang="zh-CN" sz="2400" dirty="0"/>
              </a:p>
              <a:p>
                <a:pPr>
                  <a:spcBef>
                    <a:spcPts val="500"/>
                  </a:spcBef>
                </a:pPr>
                <a:r>
                  <a:rPr lang="en-US" altLang="zh-CN" sz="2400" dirty="0"/>
                  <a:t>Testing: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5×</m:t>
                    </m:r>
                    <m:sSup>
                      <m:sSupPr>
                        <m:ctrlPr>
                          <a:rPr lang="en-US" altLang="zh-CN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sz="2400" dirty="0"/>
                  <a:t> random patients in test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1641" y="1145185"/>
                <a:ext cx="10857207" cy="5644914"/>
              </a:xfrm>
              <a:blipFill rotWithShape="0">
                <a:blip r:embed="rId2"/>
                <a:stretch>
                  <a:fillRect l="-449" t="-864" b="-2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14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Explanatory Discriminative Patterns: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955" y="1134976"/>
            <a:ext cx="11087935" cy="5384800"/>
          </a:xfrm>
        </p:spPr>
        <p:txBody>
          <a:bodyPr/>
          <a:lstStyle/>
          <a:p>
            <a:r>
              <a:rPr lang="en-US" altLang="zh-CN" sz="2400" dirty="0" smtClean="0"/>
              <a:t>Accuracy:</a:t>
            </a:r>
          </a:p>
          <a:p>
            <a:pPr lvl="1"/>
            <a:r>
              <a:rPr lang="en-US" altLang="zh-CN" sz="2400" b="1" dirty="0" err="1" smtClean="0">
                <a:solidFill>
                  <a:srgbClr val="FF0000"/>
                </a:solidFill>
              </a:rPr>
              <a:t>DPClass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99.99% (perfect)</a:t>
            </a:r>
            <a:endParaRPr lang="en-US" altLang="zh-CN" sz="2400" dirty="0"/>
          </a:p>
          <a:p>
            <a:pPr lvl="1"/>
            <a:r>
              <a:rPr lang="en-US" altLang="zh-CN" sz="2400" dirty="0" err="1" smtClean="0">
                <a:solidFill>
                  <a:srgbClr val="00B0F0"/>
                </a:solidFill>
              </a:rPr>
              <a:t>DDPMine</a:t>
            </a:r>
            <a:r>
              <a:rPr lang="en-US" altLang="zh-CN" sz="2400" dirty="0" smtClean="0">
                <a:solidFill>
                  <a:srgbClr val="00B0F0"/>
                </a:solidFill>
              </a:rPr>
              <a:t> </a:t>
            </a:r>
            <a:r>
              <a:rPr lang="hr-HR" altLang="zh-CN" sz="2400" dirty="0" smtClean="0">
                <a:solidFill>
                  <a:srgbClr val="00B0F0"/>
                </a:solidFill>
              </a:rPr>
              <a:t>95.64% (</a:t>
            </a:r>
            <a:r>
              <a:rPr lang="hr-HR" altLang="zh-CN" sz="2400" dirty="0" err="1" smtClean="0">
                <a:solidFill>
                  <a:srgbClr val="00B0F0"/>
                </a:solidFill>
              </a:rPr>
              <a:t>reasonable</a:t>
            </a:r>
            <a:r>
              <a:rPr lang="hr-HR" altLang="zh-CN" sz="2400" dirty="0" smtClean="0">
                <a:solidFill>
                  <a:srgbClr val="00B0F0"/>
                </a:solidFill>
              </a:rPr>
              <a:t>)</a:t>
            </a:r>
            <a:endParaRPr lang="en-US" altLang="zh-CN" sz="2400" dirty="0">
              <a:solidFill>
                <a:srgbClr val="00B0F0"/>
              </a:solidFill>
            </a:endParaRPr>
          </a:p>
          <a:p>
            <a:r>
              <a:rPr lang="en-US" altLang="zh-CN" sz="2400" dirty="0" smtClean="0"/>
              <a:t>Top-3 Discriminative Patterns:</a:t>
            </a:r>
          </a:p>
          <a:p>
            <a:pPr lvl="1"/>
            <a:r>
              <a:rPr lang="en-US" altLang="zh-CN" sz="2400" b="1" dirty="0" err="1" smtClean="0">
                <a:solidFill>
                  <a:srgbClr val="FF0000"/>
                </a:solidFill>
              </a:rPr>
              <a:t>DPClass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(perfect):</a:t>
            </a:r>
            <a:endParaRPr lang="en-US" altLang="zh-CN" sz="2400" dirty="0"/>
          </a:p>
          <a:p>
            <a:pPr lvl="2"/>
            <a:r>
              <a:rPr lang="en-US" altLang="zh-CN" sz="2400" dirty="0">
                <a:solidFill>
                  <a:srgbClr val="FF0000"/>
                </a:solidFill>
              </a:rPr>
              <a:t>(age &gt; 18) and (gender = Female) and (LT1 = O) and (LT2 ≥ 0.496)</a:t>
            </a:r>
          </a:p>
          <a:p>
            <a:pPr lvl="2"/>
            <a:r>
              <a:rPr lang="en-US" altLang="zh-CN" sz="2400" dirty="0">
                <a:solidFill>
                  <a:srgbClr val="FF0000"/>
                </a:solidFill>
              </a:rPr>
              <a:t>(age ≤ 18) and (LT2 ≥ 0.900)</a:t>
            </a:r>
          </a:p>
          <a:p>
            <a:pPr lvl="2"/>
            <a:r>
              <a:rPr lang="en-US" altLang="zh-CN" sz="2400" dirty="0">
                <a:solidFill>
                  <a:srgbClr val="FF0000"/>
                </a:solidFill>
              </a:rPr>
              <a:t>(age &gt; 18) and (gender = Male) and (LT1 = AB) and (LT2 ≥ 0.601</a:t>
            </a:r>
            <a:r>
              <a:rPr lang="en-US" altLang="zh-CN" sz="2400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CN" sz="2400" dirty="0" err="1" smtClean="0">
                <a:solidFill>
                  <a:srgbClr val="00B0F0"/>
                </a:solidFill>
              </a:rPr>
              <a:t>DDPMine</a:t>
            </a:r>
            <a:r>
              <a:rPr lang="en-US" altLang="zh-CN" sz="2400" dirty="0" smtClean="0">
                <a:solidFill>
                  <a:srgbClr val="00B0F0"/>
                </a:solidFill>
              </a:rPr>
              <a:t> (poor):</a:t>
            </a:r>
          </a:p>
          <a:p>
            <a:pPr lvl="2"/>
            <a:r>
              <a:rPr lang="en-US" altLang="zh-CN" sz="2400" dirty="0">
                <a:solidFill>
                  <a:srgbClr val="00B0F0"/>
                </a:solidFill>
              </a:rPr>
              <a:t>(LT2 &gt; 0.8)</a:t>
            </a:r>
          </a:p>
          <a:p>
            <a:pPr lvl="2"/>
            <a:r>
              <a:rPr lang="en-US" altLang="zh-CN" sz="2400" dirty="0">
                <a:solidFill>
                  <a:srgbClr val="00B0F0"/>
                </a:solidFill>
              </a:rPr>
              <a:t>(gender = Male) and (LT1 = AB) and (LT2 ≥ 0.6) and (LT2 &lt; 0.8)</a:t>
            </a:r>
          </a:p>
          <a:p>
            <a:pPr lvl="2"/>
            <a:r>
              <a:rPr lang="en-US" altLang="zh-CN" sz="2400" dirty="0">
                <a:solidFill>
                  <a:srgbClr val="00B0F0"/>
                </a:solidFill>
              </a:rPr>
              <a:t>(gender = Female) and (LT1 = O) and (LT2 ≥ 0.6) and (LT2 &lt; 0.8</a:t>
            </a:r>
            <a:r>
              <a:rPr lang="en-US" altLang="zh-CN" sz="2400" dirty="0" smtClean="0">
                <a:solidFill>
                  <a:srgbClr val="00B0F0"/>
                </a:solidFill>
              </a:rPr>
              <a:t>)</a:t>
            </a:r>
            <a:endParaRPr lang="en-US" altLang="zh-CN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47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ea typeface="SimSun" pitchFamily="2" charset="-122"/>
              </a:rPr>
              <a:t>A Comparison on Classification Accuracy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15" y="1149999"/>
            <a:ext cx="4203328" cy="4789074"/>
          </a:xfrm>
        </p:spPr>
        <p:txBody>
          <a:bodyPr/>
          <a:lstStyle/>
          <a:p>
            <a:r>
              <a:rPr lang="en-US" altLang="zh-CN" sz="2400" dirty="0" err="1" smtClean="0">
                <a:solidFill>
                  <a:srgbClr val="000000"/>
                </a:solidFill>
                <a:ea typeface="SimSun" pitchFamily="2" charset="-122"/>
                <a:cs typeface="Arial" pitchFamily="34" charset="0"/>
              </a:rPr>
              <a:t>DPClass</a:t>
            </a:r>
            <a:r>
              <a:rPr lang="en-US" altLang="zh-CN" sz="2400" dirty="0" smtClean="0">
                <a:solidFill>
                  <a:srgbClr val="000000"/>
                </a:solidFill>
                <a:ea typeface="SimSun" pitchFamily="2" charset="-122"/>
                <a:cs typeface="Arial" pitchFamily="34" charset="0"/>
              </a:rPr>
              <a:t>: Discriminative </a:t>
            </a:r>
            <a:r>
              <a:rPr lang="en-US" altLang="zh-CN" sz="2400" dirty="0">
                <a:solidFill>
                  <a:srgbClr val="000000"/>
                </a:solidFill>
                <a:ea typeface="SimSun" pitchFamily="2" charset="-122"/>
                <a:cs typeface="Arial" pitchFamily="34" charset="0"/>
              </a:rPr>
              <a:t>&amp; frequent at the same time, then select </a:t>
            </a:r>
            <a:r>
              <a:rPr lang="en-US" altLang="zh-CN" sz="2400" dirty="0" smtClean="0">
                <a:solidFill>
                  <a:srgbClr val="000000"/>
                </a:solidFill>
                <a:ea typeface="SimSun" pitchFamily="2" charset="-122"/>
                <a:cs typeface="Arial" pitchFamily="34" charset="0"/>
              </a:rPr>
              <a:t>top-k </a:t>
            </a:r>
            <a:endParaRPr lang="en-US" altLang="zh-CN" sz="2400" dirty="0">
              <a:solidFill>
                <a:srgbClr val="000000"/>
              </a:solidFill>
              <a:ea typeface="SimSun" pitchFamily="2" charset="-122"/>
              <a:cs typeface="Arial" pitchFamily="34" charset="0"/>
            </a:endParaRPr>
          </a:p>
          <a:p>
            <a:pPr marL="461963" lvl="1" indent="-461963">
              <a:buClr>
                <a:srgbClr val="0000CC"/>
              </a:buClr>
            </a:pPr>
            <a:r>
              <a:rPr lang="en-US" sz="2400" dirty="0" smtClean="0"/>
              <a:t>Only top-20 patterns are used in </a:t>
            </a:r>
            <a:r>
              <a:rPr lang="en-US" sz="2400" dirty="0" err="1" smtClean="0"/>
              <a:t>DPClass</a:t>
            </a:r>
            <a:endParaRPr lang="en-US" sz="2400" dirty="0" smtClean="0"/>
          </a:p>
          <a:p>
            <a:r>
              <a:rPr lang="en-US" altLang="zh-CN" sz="2400" dirty="0">
                <a:ea typeface="SimSun" pitchFamily="2" charset="-122"/>
              </a:rPr>
              <a:t>Two methods on pattern selection</a:t>
            </a:r>
          </a:p>
          <a:p>
            <a:pPr lvl="1"/>
            <a:r>
              <a:rPr lang="en-US" altLang="zh-CN" sz="2400" dirty="0">
                <a:ea typeface="SimSun" pitchFamily="2" charset="-122"/>
              </a:rPr>
              <a:t>Forward vs. </a:t>
            </a:r>
            <a:r>
              <a:rPr lang="en-US" altLang="zh-CN" sz="2400" dirty="0" smtClean="0">
                <a:ea typeface="SimSun" pitchFamily="2" charset="-122"/>
              </a:rPr>
              <a:t>LASSO</a:t>
            </a:r>
            <a:endParaRPr lang="en-US" sz="2400" dirty="0" smtClean="0"/>
          </a:p>
          <a:p>
            <a:pPr marL="461963" lvl="1" indent="-461963">
              <a:buClr>
                <a:srgbClr val="0000CC"/>
              </a:buClr>
            </a:pPr>
            <a:r>
              <a:rPr lang="en-US" sz="2400" dirty="0" smtClean="0"/>
              <a:t>In comparison with </a:t>
            </a:r>
            <a:r>
              <a:rPr lang="en-US" altLang="zh-CN" sz="2400" dirty="0" err="1" smtClean="0">
                <a:ea typeface="SimSun" pitchFamily="2" charset="-122"/>
              </a:rPr>
              <a:t>DDPMine</a:t>
            </a:r>
            <a:r>
              <a:rPr lang="en-US" altLang="zh-CN" sz="2400" dirty="0">
                <a:ea typeface="SimSun" pitchFamily="2" charset="-122"/>
              </a:rPr>
              <a:t> </a:t>
            </a:r>
            <a:r>
              <a:rPr lang="en-US" altLang="zh-CN" sz="2400" dirty="0" smtClean="0">
                <a:ea typeface="SimSun" pitchFamily="2" charset="-122"/>
              </a:rPr>
              <a:t>and Random Forest, </a:t>
            </a:r>
            <a:r>
              <a:rPr lang="en-US" altLang="zh-CN" sz="2400" dirty="0" err="1" smtClean="0">
                <a:ea typeface="SimSun" pitchFamily="2" charset="-122"/>
              </a:rPr>
              <a:t>DPClass</a:t>
            </a:r>
            <a:r>
              <a:rPr lang="en-US" altLang="zh-CN" sz="2400" dirty="0" smtClean="0">
                <a:ea typeface="SimSun" pitchFamily="2" charset="-122"/>
              </a:rPr>
              <a:t> maintains </a:t>
            </a:r>
            <a:r>
              <a:rPr lang="en-US" altLang="zh-CN" sz="2400" dirty="0">
                <a:ea typeface="SimSun" pitchFamily="2" charset="-122"/>
              </a:rPr>
              <a:t>high </a:t>
            </a:r>
            <a:r>
              <a:rPr lang="en-US" altLang="zh-CN" sz="2400" dirty="0" smtClean="0">
                <a:ea typeface="SimSun" pitchFamily="2" charset="-122"/>
              </a:rPr>
              <a:t>accuracy</a:t>
            </a:r>
            <a:endParaRPr lang="en-US" altLang="zh-CN" sz="2400" dirty="0">
              <a:ea typeface="SimSun" pitchFamily="2" charset="-122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744643" y="1249378"/>
          <a:ext cx="679648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395"/>
                <a:gridCol w="1126416"/>
                <a:gridCol w="1111102"/>
                <a:gridCol w="988328"/>
                <a:gridCol w="1148919"/>
                <a:gridCol w="1040329"/>
              </a:tblGrid>
              <a:tr h="45016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Dataset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DPClass</a:t>
                      </a:r>
                      <a:endParaRPr lang="en-US" sz="1800" dirty="0" smtClean="0"/>
                    </a:p>
                    <a:p>
                      <a:r>
                        <a:rPr lang="en-US" sz="1600" dirty="0" smtClean="0"/>
                        <a:t>(Forward)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DPClass</a:t>
                      </a:r>
                      <a:endParaRPr lang="en-US" sz="1800" dirty="0" smtClean="0"/>
                    </a:p>
                    <a:p>
                      <a:r>
                        <a:rPr lang="en-US" sz="1600" dirty="0" smtClean="0"/>
                        <a:t>(LASSO)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DDPMine</a:t>
                      </a:r>
                      <a:endParaRPr lang="en-US" sz="1800" dirty="0" smtClean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Random</a:t>
                      </a:r>
                    </a:p>
                    <a:p>
                      <a:r>
                        <a:rPr lang="en-US" sz="1800" dirty="0" smtClean="0"/>
                        <a:t>Forest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sz="1800" dirty="0" smtClean="0"/>
                        <a:t>low-</a:t>
                      </a:r>
                    </a:p>
                    <a:p>
                      <a:r>
                        <a:rPr lang="en-US" sz="1800" dirty="0" smtClean="0"/>
                        <a:t>dimensional</a:t>
                      </a:r>
                    </a:p>
                    <a:p>
                      <a:r>
                        <a:rPr lang="en-US" sz="1800" dirty="0" smtClean="0"/>
                        <a:t>data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adult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85.66%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84.33%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83.42%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85.45%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hypo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99.58%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99.28%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92.69%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97.22%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sick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98.35%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98.87%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93.82%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94.03%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crx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89.35%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87.96%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87.96%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89.35%</a:t>
                      </a:r>
                      <a:endParaRPr lang="en-US" sz="18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sonar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85.29%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83.82%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73.53%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83.82%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chess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92.25%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92.05%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90.04%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94.22%</a:t>
                      </a:r>
                      <a:endParaRPr lang="en-US" sz="1800" b="1" dirty="0"/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800" dirty="0" smtClean="0"/>
                        <a:t>high-</a:t>
                      </a:r>
                    </a:p>
                    <a:p>
                      <a:r>
                        <a:rPr lang="en-US" sz="1800" dirty="0" smtClean="0"/>
                        <a:t>dimensional</a:t>
                      </a:r>
                      <a:endParaRPr lang="en-US" sz="1800" baseline="0" dirty="0" smtClean="0"/>
                    </a:p>
                    <a:p>
                      <a:r>
                        <a:rPr lang="en-US" sz="1800" baseline="0" dirty="0" smtClean="0"/>
                        <a:t>data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namao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97.17%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96.94%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96.83%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97.86%</a:t>
                      </a:r>
                      <a:endParaRPr lang="en-US" sz="18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musk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95.92%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95.71%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93.29%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96.60%</a:t>
                      </a:r>
                      <a:endParaRPr lang="en-US" sz="18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madelon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74.50%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76.00%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59.84%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56.50%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636001" y="5392673"/>
            <a:ext cx="7233092" cy="1092800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000000"/>
                </a:solidFill>
              </a:rPr>
              <a:t>An extension of </a:t>
            </a:r>
            <a:r>
              <a:rPr lang="en-US" sz="2000" dirty="0" err="1" smtClean="0">
                <a:solidFill>
                  <a:srgbClr val="000000"/>
                </a:solidFill>
              </a:rPr>
              <a:t>DPClass</a:t>
            </a:r>
            <a:r>
              <a:rPr lang="en-US" sz="2000" dirty="0" smtClean="0">
                <a:solidFill>
                  <a:srgbClr val="000000"/>
                </a:solidFill>
              </a:rPr>
              <a:t> has been applied to health study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Cheng et al, "Mining Discriminative Patterns to Predict Health Status for Cardiopulmonary Patients", </a:t>
            </a:r>
            <a:r>
              <a:rPr lang="en-US" sz="2000" i="1" dirty="0" smtClean="0">
                <a:solidFill>
                  <a:srgbClr val="000000"/>
                </a:solidFill>
              </a:rPr>
              <a:t>ACM-BCB'16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52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153518"/>
            <a:ext cx="10915650" cy="54959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Neural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Other Classification Methods: Genetic Algorithms, Fuzzy Sets and Rough Sets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Additional Topics: Semi-Supervised Methods, Active Learning, etc.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6157797" y="3958996"/>
            <a:ext cx="434249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39340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381000"/>
            <a:ext cx="8839200" cy="6096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/>
            <a:r>
              <a:rPr lang="en-US" altLang="en-US" smtClean="0"/>
              <a:t>Lazy vs. Eager Learning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371600"/>
            <a:ext cx="10877550" cy="501015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u="sng" dirty="0"/>
              <a:t>Lazy vs. eager learning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b="1" dirty="0"/>
              <a:t>Lazy learning</a:t>
            </a:r>
            <a:r>
              <a:rPr lang="en-US" altLang="en-US" sz="2400" dirty="0"/>
              <a:t> (e.g., instance-based learning): Simply stores training data (or only minor processing) and waits until it is given a test tuple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b="1" dirty="0"/>
              <a:t>Eager learning</a:t>
            </a:r>
            <a:r>
              <a:rPr lang="en-US" altLang="en-US" sz="2400" dirty="0"/>
              <a:t> (the above discussed methods): Given a set of training tuples, constructs a classification model before receiving new (e.g., test) data to classify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Lazy: less time in training but more time in predicting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Accuracy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Lazy method effectively uses a richer hypothesis space since it uses many local linear functions to form an implicit global approximation to the target function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Eager: must commit to a single hypothesis that covers the entire instance space</a:t>
            </a:r>
          </a:p>
        </p:txBody>
      </p:sp>
    </p:spTree>
    <p:extLst>
      <p:ext uri="{BB962C8B-B14F-4D97-AF65-F5344CB8AC3E}">
        <p14:creationId xmlns:p14="http://schemas.microsoft.com/office/powerpoint/2010/main" val="28446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561975" y="-1"/>
            <a:ext cx="11049000" cy="107632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Lazy Learner: Instance-Based Methods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9150" y="1371600"/>
            <a:ext cx="10610850" cy="50292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Instance-based learning: </a:t>
            </a:r>
          </a:p>
          <a:p>
            <a:pPr lvl="1" eaLnBrk="1" hangingPunct="1"/>
            <a:r>
              <a:rPr lang="en-US" altLang="en-US" sz="2400" dirty="0"/>
              <a:t>Store training examples and delay the processing (“lazy evaluation”) until a new instance must be classified</a:t>
            </a:r>
          </a:p>
          <a:p>
            <a:pPr eaLnBrk="1" hangingPunct="1"/>
            <a:r>
              <a:rPr lang="en-US" altLang="en-US" sz="2400" dirty="0"/>
              <a:t>Typical approaches</a:t>
            </a:r>
            <a:endParaRPr lang="en-US" altLang="en-US" sz="2400" u="sng" dirty="0"/>
          </a:p>
          <a:p>
            <a:pPr lvl="1" eaLnBrk="1" hangingPunct="1"/>
            <a:r>
              <a:rPr lang="en-US" altLang="en-US" sz="2400" i="1" u="sng" dirty="0"/>
              <a:t>k</a:t>
            </a:r>
            <a:r>
              <a:rPr lang="en-US" altLang="en-US" sz="2400" u="sng" dirty="0"/>
              <a:t>-nearest neighbor approach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 smtClean="0"/>
              <a:t>Instances represented as points in a Euclidean space.</a:t>
            </a:r>
          </a:p>
          <a:p>
            <a:pPr lvl="1" eaLnBrk="1" hangingPunct="1"/>
            <a:r>
              <a:rPr lang="en-US" altLang="en-US" sz="2400" u="sng" dirty="0"/>
              <a:t>Locally weighted regression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 smtClean="0"/>
              <a:t>Constructs local approximation</a:t>
            </a:r>
          </a:p>
          <a:p>
            <a:pPr lvl="1" eaLnBrk="1" hangingPunct="1"/>
            <a:r>
              <a:rPr lang="en-US" altLang="en-US" sz="2400" u="sng" dirty="0"/>
              <a:t>Case-based reasoning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 smtClean="0"/>
              <a:t>Uses symbolic representations and knowledge-based inference</a:t>
            </a:r>
          </a:p>
        </p:txBody>
      </p:sp>
    </p:spTree>
    <p:extLst>
      <p:ext uri="{BB962C8B-B14F-4D97-AF65-F5344CB8AC3E}">
        <p14:creationId xmlns:p14="http://schemas.microsoft.com/office/powerpoint/2010/main" val="270071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5" y="0"/>
            <a:ext cx="11029950" cy="1014414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 smtClean="0"/>
              <a:t>The </a:t>
            </a:r>
            <a:r>
              <a:rPr lang="en-US" altLang="en-US" i="1" dirty="0" smtClean="0"/>
              <a:t>k</a:t>
            </a:r>
            <a:r>
              <a:rPr lang="en-US" altLang="en-US" dirty="0" smtClean="0"/>
              <a:t>-Nearest Neighbor Algorithm</a:t>
            </a:r>
            <a:endParaRPr lang="en-US" altLang="en-US" sz="3200" dirty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75" y="1243014"/>
            <a:ext cx="10677525" cy="30067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All instances correspond to points in the n-D space</a:t>
            </a:r>
          </a:p>
          <a:p>
            <a:pPr eaLnBrk="1" hangingPunct="1"/>
            <a:r>
              <a:rPr lang="en-US" altLang="en-US" sz="2400" dirty="0"/>
              <a:t>The nearest neighbor are defined in terms of Euclidean distance, </a:t>
            </a:r>
            <a:r>
              <a:rPr lang="en-US" altLang="en-US" sz="2400" dirty="0" err="1"/>
              <a:t>dist</a:t>
            </a:r>
            <a:r>
              <a:rPr lang="en-US" altLang="en-US" sz="2400" dirty="0"/>
              <a:t>(</a:t>
            </a:r>
            <a:r>
              <a:rPr lang="en-US" altLang="en-US" sz="2400" b="1" dirty="0"/>
              <a:t>X</a:t>
            </a:r>
            <a:r>
              <a:rPr lang="en-US" altLang="en-US" sz="2400" b="1" baseline="-25000" dirty="0"/>
              <a:t>1</a:t>
            </a:r>
            <a:r>
              <a:rPr lang="en-US" altLang="en-US" sz="2400" dirty="0"/>
              <a:t>, </a:t>
            </a:r>
            <a:r>
              <a:rPr lang="en-US" altLang="en-US" sz="2400" b="1" dirty="0"/>
              <a:t>X</a:t>
            </a:r>
            <a:r>
              <a:rPr lang="en-US" altLang="en-US" sz="2400" b="1" baseline="-25000" dirty="0"/>
              <a:t>2</a:t>
            </a:r>
            <a:r>
              <a:rPr lang="en-US" altLang="en-US" sz="2400" dirty="0"/>
              <a:t>)</a:t>
            </a:r>
          </a:p>
          <a:p>
            <a:pPr eaLnBrk="1" hangingPunct="1"/>
            <a:r>
              <a:rPr lang="en-US" altLang="en-US" sz="2400" dirty="0"/>
              <a:t>Target function could be discrete- or real- valued</a:t>
            </a:r>
          </a:p>
          <a:p>
            <a:pPr eaLnBrk="1" hangingPunct="1"/>
            <a:r>
              <a:rPr lang="en-US" altLang="en-US" sz="2400" dirty="0"/>
              <a:t>For discrete-valued, </a:t>
            </a:r>
            <a:r>
              <a:rPr lang="en-US" altLang="en-US" sz="2400" i="1" dirty="0"/>
              <a:t>k</a:t>
            </a:r>
            <a:r>
              <a:rPr lang="en-US" altLang="en-US" sz="2400" dirty="0"/>
              <a:t>-NN returns the most common value among the </a:t>
            </a:r>
            <a:r>
              <a:rPr lang="en-US" altLang="en-US" sz="2400" i="1" dirty="0"/>
              <a:t>k</a:t>
            </a:r>
            <a:r>
              <a:rPr lang="en-US" altLang="en-US" sz="2400" dirty="0"/>
              <a:t> training examples nearest to </a:t>
            </a:r>
            <a:r>
              <a:rPr lang="en-US" altLang="en-US" sz="2400" i="1" dirty="0" err="1"/>
              <a:t>x</a:t>
            </a:r>
            <a:r>
              <a:rPr lang="en-US" altLang="en-US" sz="2400" i="1" baseline="-25000" dirty="0" err="1"/>
              <a:t>q</a:t>
            </a:r>
            <a:endParaRPr lang="en-US" altLang="en-US" sz="2400" dirty="0"/>
          </a:p>
          <a:p>
            <a:pPr eaLnBrk="1" hangingPunct="1"/>
            <a:r>
              <a:rPr lang="en-US" altLang="en-US" sz="2400" dirty="0" err="1"/>
              <a:t>Vonoroi</a:t>
            </a:r>
            <a:r>
              <a:rPr lang="en-US" altLang="en-US" sz="2400" dirty="0"/>
              <a:t> diagram: the decision surface induced by 1-NN for a typical set of training examples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97075" y="4419599"/>
            <a:ext cx="7356475" cy="2057401"/>
            <a:chOff x="2168525" y="4724400"/>
            <a:chExt cx="7356475" cy="2057401"/>
          </a:xfrm>
        </p:grpSpPr>
        <p:sp>
          <p:nvSpPr>
            <p:cNvPr id="54277" name="Rectangle 4"/>
            <p:cNvSpPr>
              <a:spLocks noChangeArrowheads="1"/>
            </p:cNvSpPr>
            <p:nvPr/>
          </p:nvSpPr>
          <p:spPr bwMode="auto">
            <a:xfrm>
              <a:off x="2168525" y="4762501"/>
              <a:ext cx="3581400" cy="190500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b="1">
                <a:solidFill>
                  <a:srgbClr val="FFFF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278" name="Rectangle 5"/>
            <p:cNvSpPr>
              <a:spLocks noChangeArrowheads="1"/>
            </p:cNvSpPr>
            <p:nvPr/>
          </p:nvSpPr>
          <p:spPr bwMode="auto">
            <a:xfrm>
              <a:off x="6096000" y="4724400"/>
              <a:ext cx="3429000" cy="190500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79" name="Oval 6"/>
            <p:cNvSpPr>
              <a:spLocks noChangeArrowheads="1"/>
            </p:cNvSpPr>
            <p:nvPr/>
          </p:nvSpPr>
          <p:spPr bwMode="auto">
            <a:xfrm>
              <a:off x="3276600" y="5029200"/>
              <a:ext cx="1371600" cy="1447800"/>
            </a:xfrm>
            <a:prstGeom prst="ellipse">
              <a:avLst/>
            </a:prstGeom>
            <a:solidFill>
              <a:srgbClr val="FF6699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  . </a:t>
              </a:r>
            </a:p>
          </p:txBody>
        </p:sp>
        <p:sp>
          <p:nvSpPr>
            <p:cNvPr id="54280" name="Text Box 7"/>
            <p:cNvSpPr txBox="1">
              <a:spLocks noChangeArrowheads="1"/>
            </p:cNvSpPr>
            <p:nvPr/>
          </p:nvSpPr>
          <p:spPr bwMode="auto">
            <a:xfrm>
              <a:off x="3505200" y="52578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54281" name="Text Box 8"/>
            <p:cNvSpPr txBox="1">
              <a:spLocks noChangeArrowheads="1"/>
            </p:cNvSpPr>
            <p:nvPr/>
          </p:nvSpPr>
          <p:spPr bwMode="auto">
            <a:xfrm>
              <a:off x="4038600" y="5486401"/>
              <a:ext cx="3127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1010"/>
                  </a:solidFill>
                  <a:latin typeface="Times New Roman" panose="02020603050405020304" pitchFamily="18" charset="0"/>
                </a:rPr>
                <a:t>+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82" name="Text Box 9"/>
            <p:cNvSpPr txBox="1">
              <a:spLocks noChangeArrowheads="1"/>
            </p:cNvSpPr>
            <p:nvPr/>
          </p:nvSpPr>
          <p:spPr bwMode="auto">
            <a:xfrm>
              <a:off x="3352800" y="57150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54283" name="Text Box 10"/>
            <p:cNvSpPr txBox="1">
              <a:spLocks noChangeArrowheads="1"/>
            </p:cNvSpPr>
            <p:nvPr/>
          </p:nvSpPr>
          <p:spPr bwMode="auto">
            <a:xfrm>
              <a:off x="3962400" y="5791201"/>
              <a:ext cx="3683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i="1">
                  <a:solidFill>
                    <a:srgbClr val="00101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en-US" sz="1600" b="1" i="1" baseline="-25000">
                  <a:solidFill>
                    <a:srgbClr val="001010"/>
                  </a:solidFill>
                  <a:latin typeface="Times New Roman" panose="02020603050405020304" pitchFamily="18" charset="0"/>
                </a:rPr>
                <a:t>q</a:t>
              </a:r>
              <a:endParaRPr lang="en-US" altLang="en-US" sz="1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54284" name="Text Box 11"/>
            <p:cNvSpPr txBox="1">
              <a:spLocks noChangeArrowheads="1"/>
            </p:cNvSpPr>
            <p:nvPr/>
          </p:nvSpPr>
          <p:spPr bwMode="auto">
            <a:xfrm>
              <a:off x="3810001" y="6248401"/>
              <a:ext cx="29686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1010"/>
                  </a:solidFill>
                  <a:latin typeface="Times New Roman" panose="02020603050405020304" pitchFamily="18" charset="0"/>
                </a:rPr>
                <a:t>+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85" name="Text Box 12"/>
            <p:cNvSpPr txBox="1">
              <a:spLocks noChangeArrowheads="1"/>
            </p:cNvSpPr>
            <p:nvPr/>
          </p:nvSpPr>
          <p:spPr bwMode="auto">
            <a:xfrm>
              <a:off x="4114800" y="51054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1010"/>
                  </a:solidFill>
                  <a:latin typeface="Times New Roman" panose="02020603050405020304" pitchFamily="18" charset="0"/>
                </a:rPr>
                <a:t>_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86" name="Text Box 13"/>
            <p:cNvSpPr txBox="1">
              <a:spLocks noChangeArrowheads="1"/>
            </p:cNvSpPr>
            <p:nvPr/>
          </p:nvSpPr>
          <p:spPr bwMode="auto">
            <a:xfrm>
              <a:off x="4556125" y="51435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1010"/>
                  </a:solidFill>
                  <a:latin typeface="Times New Roman" panose="02020603050405020304" pitchFamily="18" charset="0"/>
                </a:rPr>
                <a:t>_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87" name="Text Box 14"/>
            <p:cNvSpPr txBox="1">
              <a:spLocks noChangeArrowheads="1"/>
            </p:cNvSpPr>
            <p:nvPr/>
          </p:nvSpPr>
          <p:spPr bwMode="auto">
            <a:xfrm>
              <a:off x="2879725" y="5372101"/>
              <a:ext cx="3127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1010"/>
                  </a:solidFill>
                  <a:latin typeface="Times New Roman" panose="02020603050405020304" pitchFamily="18" charset="0"/>
                </a:rPr>
                <a:t>+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88" name="Text Box 15"/>
            <p:cNvSpPr txBox="1">
              <a:spLocks noChangeArrowheads="1"/>
            </p:cNvSpPr>
            <p:nvPr/>
          </p:nvSpPr>
          <p:spPr bwMode="auto">
            <a:xfrm>
              <a:off x="3108325" y="61341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54289" name="Text Box 16"/>
            <p:cNvSpPr txBox="1">
              <a:spLocks noChangeArrowheads="1"/>
            </p:cNvSpPr>
            <p:nvPr/>
          </p:nvSpPr>
          <p:spPr bwMode="auto">
            <a:xfrm>
              <a:off x="3200400" y="48768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1010"/>
                  </a:solidFill>
                  <a:latin typeface="Times New Roman" panose="02020603050405020304" pitchFamily="18" charset="0"/>
                </a:rPr>
                <a:t>_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90" name="Text Box 17"/>
            <p:cNvSpPr txBox="1">
              <a:spLocks noChangeArrowheads="1"/>
            </p:cNvSpPr>
            <p:nvPr/>
          </p:nvSpPr>
          <p:spPr bwMode="auto">
            <a:xfrm>
              <a:off x="4632325" y="5753101"/>
              <a:ext cx="3127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1010"/>
                  </a:solidFill>
                  <a:latin typeface="Times New Roman" panose="02020603050405020304" pitchFamily="18" charset="0"/>
                </a:rPr>
                <a:t>+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91" name="Text Box 18"/>
            <p:cNvSpPr txBox="1">
              <a:spLocks noChangeArrowheads="1"/>
            </p:cNvSpPr>
            <p:nvPr/>
          </p:nvSpPr>
          <p:spPr bwMode="auto">
            <a:xfrm>
              <a:off x="7315200" y="47593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4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92" name="Line 19"/>
            <p:cNvSpPr>
              <a:spLocks noChangeShapeType="1"/>
            </p:cNvSpPr>
            <p:nvPr/>
          </p:nvSpPr>
          <p:spPr bwMode="auto">
            <a:xfrm>
              <a:off x="6705600" y="5181600"/>
              <a:ext cx="609600" cy="6096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3" name="Line 20"/>
            <p:cNvSpPr>
              <a:spLocks noChangeShapeType="1"/>
            </p:cNvSpPr>
            <p:nvPr/>
          </p:nvSpPr>
          <p:spPr bwMode="auto">
            <a:xfrm flipV="1">
              <a:off x="7315200" y="5410200"/>
              <a:ext cx="1295400" cy="3810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4" name="Line 21"/>
            <p:cNvSpPr>
              <a:spLocks noChangeShapeType="1"/>
            </p:cNvSpPr>
            <p:nvPr/>
          </p:nvSpPr>
          <p:spPr bwMode="auto">
            <a:xfrm>
              <a:off x="7315200" y="5791200"/>
              <a:ext cx="0" cy="3810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5" name="Line 22"/>
            <p:cNvSpPr>
              <a:spLocks noChangeShapeType="1"/>
            </p:cNvSpPr>
            <p:nvPr/>
          </p:nvSpPr>
          <p:spPr bwMode="auto">
            <a:xfrm>
              <a:off x="7315200" y="6172200"/>
              <a:ext cx="1447800" cy="3048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6" name="Line 23"/>
            <p:cNvSpPr>
              <a:spLocks noChangeShapeType="1"/>
            </p:cNvSpPr>
            <p:nvPr/>
          </p:nvSpPr>
          <p:spPr bwMode="auto">
            <a:xfrm flipH="1">
              <a:off x="6477000" y="6172200"/>
              <a:ext cx="838200" cy="2286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7" name="Line 24"/>
            <p:cNvSpPr>
              <a:spLocks noChangeShapeType="1"/>
            </p:cNvSpPr>
            <p:nvPr/>
          </p:nvSpPr>
          <p:spPr bwMode="auto">
            <a:xfrm>
              <a:off x="8305800" y="5486400"/>
              <a:ext cx="228600" cy="9144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8" name="Rectangle 25"/>
            <p:cNvSpPr>
              <a:spLocks noChangeArrowheads="1"/>
            </p:cNvSpPr>
            <p:nvPr/>
          </p:nvSpPr>
          <p:spPr bwMode="auto">
            <a:xfrm>
              <a:off x="7772400" y="55213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4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99" name="Text Box 26"/>
            <p:cNvSpPr txBox="1">
              <a:spLocks noChangeArrowheads="1"/>
            </p:cNvSpPr>
            <p:nvPr/>
          </p:nvSpPr>
          <p:spPr bwMode="auto">
            <a:xfrm>
              <a:off x="7299325" y="60801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4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300" name="Text Box 27"/>
            <p:cNvSpPr txBox="1">
              <a:spLocks noChangeArrowheads="1"/>
            </p:cNvSpPr>
            <p:nvPr/>
          </p:nvSpPr>
          <p:spPr bwMode="auto">
            <a:xfrm>
              <a:off x="6623050" y="5334001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4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301" name="Text Box 28"/>
            <p:cNvSpPr txBox="1">
              <a:spLocks noChangeArrowheads="1"/>
            </p:cNvSpPr>
            <p:nvPr/>
          </p:nvSpPr>
          <p:spPr bwMode="auto">
            <a:xfrm>
              <a:off x="8839200" y="53943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4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03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8686800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mtClean="0"/>
              <a:t>Discussion on the </a:t>
            </a:r>
            <a:r>
              <a:rPr lang="en-US" altLang="en-US" i="1" smtClean="0"/>
              <a:t>k</a:t>
            </a:r>
            <a:r>
              <a:rPr lang="en-US" altLang="en-US" smtClean="0"/>
              <a:t>-NN Algorithm</a:t>
            </a:r>
            <a:endParaRPr lang="en-US" altLang="en-US" sz="3200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75" y="1447800"/>
            <a:ext cx="10610850" cy="50292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i="1" dirty="0"/>
              <a:t>k</a:t>
            </a:r>
            <a:r>
              <a:rPr lang="en-US" altLang="en-US" sz="2400" dirty="0"/>
              <a:t>-NN for </a:t>
            </a:r>
            <a:r>
              <a:rPr lang="en-US" altLang="en-US" sz="2400" u="sng" dirty="0"/>
              <a:t>real-valued prediction</a:t>
            </a:r>
            <a:r>
              <a:rPr lang="en-US" altLang="en-US" sz="2400" dirty="0"/>
              <a:t> for a given unknown tuple</a:t>
            </a:r>
          </a:p>
          <a:p>
            <a:pPr lvl="1" eaLnBrk="1" hangingPunct="1"/>
            <a:r>
              <a:rPr lang="en-US" altLang="en-US" sz="2400" dirty="0"/>
              <a:t>Returns the mean values of the</a:t>
            </a:r>
            <a:r>
              <a:rPr lang="en-US" altLang="en-US" sz="2400" i="1" dirty="0"/>
              <a:t> k</a:t>
            </a:r>
            <a:r>
              <a:rPr lang="en-US" altLang="en-US" sz="2400" dirty="0"/>
              <a:t> nearest neighbors</a:t>
            </a:r>
          </a:p>
          <a:p>
            <a:pPr eaLnBrk="1" hangingPunct="1"/>
            <a:r>
              <a:rPr lang="en-US" altLang="en-US" sz="2400" u="sng" dirty="0"/>
              <a:t>Distance-weighted</a:t>
            </a:r>
            <a:r>
              <a:rPr lang="en-US" altLang="en-US" sz="2400" dirty="0"/>
              <a:t> nearest neighbor algorithm</a:t>
            </a:r>
          </a:p>
          <a:p>
            <a:pPr lvl="1" eaLnBrk="1" hangingPunct="1"/>
            <a:r>
              <a:rPr lang="en-US" altLang="en-US" sz="2400" dirty="0"/>
              <a:t>Weight the contribution of each of the </a:t>
            </a:r>
            <a:r>
              <a:rPr lang="en-US" altLang="en-US" sz="2400" i="1" dirty="0"/>
              <a:t>k</a:t>
            </a:r>
            <a:r>
              <a:rPr lang="en-US" altLang="en-US" sz="2400" dirty="0"/>
              <a:t> neighbors according to their distance to the query </a:t>
            </a:r>
            <a:r>
              <a:rPr lang="en-US" altLang="en-US" sz="2400" i="1" dirty="0" err="1"/>
              <a:t>x</a:t>
            </a:r>
            <a:r>
              <a:rPr lang="en-US" altLang="en-US" sz="2400" i="1" baseline="-25000" dirty="0" err="1"/>
              <a:t>q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 smtClean="0"/>
              <a:t>Give greater weight to closer neighbors</a:t>
            </a:r>
            <a:endParaRPr lang="en-US" altLang="en-US" sz="2400" dirty="0"/>
          </a:p>
          <a:p>
            <a:pPr eaLnBrk="1" hangingPunct="1"/>
            <a:r>
              <a:rPr lang="en-US" altLang="en-US" sz="2400" u="sng" dirty="0"/>
              <a:t>Robust</a:t>
            </a:r>
            <a:r>
              <a:rPr lang="en-US" altLang="en-US" sz="2400" dirty="0"/>
              <a:t> to noisy data by averaging </a:t>
            </a:r>
            <a:r>
              <a:rPr lang="en-US" altLang="en-US" sz="2400" i="1" dirty="0"/>
              <a:t>k</a:t>
            </a:r>
            <a:r>
              <a:rPr lang="en-US" altLang="en-US" sz="2400" dirty="0"/>
              <a:t>-nearest neighbors</a:t>
            </a:r>
          </a:p>
          <a:p>
            <a:pPr eaLnBrk="1" hangingPunct="1"/>
            <a:r>
              <a:rPr lang="en-US" altLang="en-US" sz="2400" u="sng" dirty="0"/>
              <a:t>Curse of dimensionality</a:t>
            </a:r>
            <a:r>
              <a:rPr lang="en-US" altLang="en-US" sz="2400" dirty="0"/>
              <a:t>: distance between neighbors could be dominated by irrelevant attributes   </a:t>
            </a:r>
          </a:p>
          <a:p>
            <a:pPr lvl="1" eaLnBrk="1" hangingPunct="1"/>
            <a:r>
              <a:rPr lang="en-US" altLang="en-US" sz="2400" dirty="0"/>
              <a:t>To overcome it, axes stretch or elimination of the least relevant attributes</a:t>
            </a:r>
          </a:p>
        </p:txBody>
      </p:sp>
      <p:graphicFrame>
        <p:nvGraphicFramePr>
          <p:cNvPr id="5530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58843"/>
              </p:ext>
            </p:extLst>
          </p:nvPr>
        </p:nvGraphicFramePr>
        <p:xfrm>
          <a:off x="7954963" y="3444875"/>
          <a:ext cx="1976437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5" name="Equation" r:id="rId4" imgW="1295280" imgH="622080" progId="Equation.3">
                  <p:embed/>
                </p:oleObj>
              </mc:Choice>
              <mc:Fallback>
                <p:oleObj name="Equation" r:id="rId4" imgW="1295280" imgH="622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4963" y="3444875"/>
                        <a:ext cx="1976437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910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1057275" y="0"/>
            <a:ext cx="10086975" cy="1085849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 smtClean="0"/>
              <a:t>Case-Based Reasoning (CBR)</a:t>
            </a: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7" y="1171575"/>
            <a:ext cx="11015663" cy="55626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b="1" dirty="0"/>
              <a:t>CBR</a:t>
            </a:r>
            <a:r>
              <a:rPr lang="en-US" altLang="en-US" sz="2400" dirty="0"/>
              <a:t>: Uses a database of problem solutions to solve new problems</a:t>
            </a:r>
          </a:p>
          <a:p>
            <a:pPr eaLnBrk="1" hangingPunct="1"/>
            <a:r>
              <a:rPr lang="en-US" altLang="en-US" sz="2400" dirty="0"/>
              <a:t>Store </a:t>
            </a:r>
            <a:r>
              <a:rPr lang="en-US" altLang="en-US" sz="2400" u="sng" dirty="0"/>
              <a:t>symbolic description</a:t>
            </a:r>
            <a:r>
              <a:rPr lang="en-US" altLang="en-US" sz="2400" dirty="0"/>
              <a:t> (tuples or cases)—not points in a Euclidean space</a:t>
            </a:r>
          </a:p>
          <a:p>
            <a:pPr eaLnBrk="1" hangingPunct="1"/>
            <a:r>
              <a:rPr lang="en-US" altLang="en-US" sz="2400" u="sng" dirty="0"/>
              <a:t>Applications:</a:t>
            </a:r>
            <a:r>
              <a:rPr lang="en-US" altLang="en-US" sz="2400" dirty="0"/>
              <a:t> Customer-service (product-related diagnosis), legal ruling</a:t>
            </a:r>
          </a:p>
          <a:p>
            <a:pPr eaLnBrk="1" hangingPunct="1"/>
            <a:r>
              <a:rPr lang="en-US" altLang="en-US" sz="2400" u="sng" dirty="0"/>
              <a:t>Methodology</a:t>
            </a:r>
          </a:p>
          <a:p>
            <a:pPr lvl="1" eaLnBrk="1" hangingPunct="1"/>
            <a:r>
              <a:rPr lang="en-US" altLang="en-US" sz="2400" dirty="0"/>
              <a:t>Instances represented by rich symbolic descriptions (e.g., function graphs)</a:t>
            </a:r>
          </a:p>
          <a:p>
            <a:pPr lvl="1" eaLnBrk="1" hangingPunct="1"/>
            <a:r>
              <a:rPr lang="en-US" altLang="en-US" sz="2400" dirty="0"/>
              <a:t>Search for similar cases, multiple retrieved cases may be combined</a:t>
            </a:r>
          </a:p>
          <a:p>
            <a:pPr lvl="1" eaLnBrk="1" hangingPunct="1"/>
            <a:r>
              <a:rPr lang="en-US" altLang="en-US" sz="2400" dirty="0"/>
              <a:t>Tight coupling between case retrieval, knowledge-based reasoning, and problem solving</a:t>
            </a:r>
          </a:p>
          <a:p>
            <a:pPr eaLnBrk="1" hangingPunct="1"/>
            <a:r>
              <a:rPr lang="en-US" altLang="en-US" sz="2400" u="sng" dirty="0"/>
              <a:t>Challenges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/>
              <a:t>Find a good similarity metric </a:t>
            </a:r>
          </a:p>
          <a:p>
            <a:pPr lvl="1" eaLnBrk="1" hangingPunct="1"/>
            <a:r>
              <a:rPr lang="en-US" altLang="en-US" sz="2400" dirty="0"/>
              <a:t>Indexing based on syntactic similarity measure,  and when failure, backtracking, and adapting to additional cases</a:t>
            </a:r>
          </a:p>
        </p:txBody>
      </p:sp>
    </p:spTree>
    <p:extLst>
      <p:ext uri="{BB962C8B-B14F-4D97-AF65-F5344CB8AC3E}">
        <p14:creationId xmlns:p14="http://schemas.microsoft.com/office/powerpoint/2010/main" val="154182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810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How Are Bayesian Networks Constructed?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4" y="1114425"/>
            <a:ext cx="10944225" cy="5619750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b="1" dirty="0"/>
              <a:t>Subjective construction</a:t>
            </a:r>
            <a:r>
              <a:rPr lang="en-US" altLang="en-US" sz="2400" dirty="0"/>
              <a:t>: Identification of (direct) causal structure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People are quite good at identifying direct causes from a given set of variables &amp; whether the set contains all relevant direct causes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Markovian assumption: Each variable becomes independent of its non-effects once its direct causes are known</a:t>
            </a:r>
          </a:p>
          <a:p>
            <a:pPr lvl="2">
              <a:spcBef>
                <a:spcPts val="300"/>
              </a:spcBef>
            </a:pPr>
            <a:r>
              <a:rPr lang="en-US" altLang="en-US" sz="2400" dirty="0"/>
              <a:t>E.g., S ←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F →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A ← T, path S → A is blocked once we know F → A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HMM (Hidden Markov Model): often used to model dynamic systems whose states are not observable, yet their outputs are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b="1" dirty="0"/>
              <a:t>Synthesis from other </a:t>
            </a:r>
            <a:r>
              <a:rPr lang="en-US" altLang="en-US" sz="2400" b="1" dirty="0" smtClean="0"/>
              <a:t>specifications</a:t>
            </a:r>
            <a:endParaRPr lang="en-US" altLang="en-US" sz="2400" b="1" dirty="0"/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E.g., from a formal system design: block diagrams &amp; info flow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b="1" dirty="0"/>
              <a:t>Learning from </a:t>
            </a:r>
            <a:r>
              <a:rPr lang="en-US" altLang="en-US" sz="2400" b="1" dirty="0" smtClean="0"/>
              <a:t>data </a:t>
            </a:r>
            <a:r>
              <a:rPr lang="en-US" altLang="en-US" sz="2400" dirty="0" smtClean="0"/>
              <a:t>(e.g</a:t>
            </a:r>
            <a:r>
              <a:rPr lang="en-US" altLang="en-US" sz="2400" dirty="0"/>
              <a:t>., from medical records or student admission </a:t>
            </a:r>
            <a:r>
              <a:rPr lang="en-US" altLang="en-US" sz="2400" dirty="0" smtClean="0"/>
              <a:t>record)</a:t>
            </a:r>
            <a:endParaRPr lang="en-US" altLang="en-US" sz="2400" dirty="0"/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Learn parameters give its structure or learn both structure and </a:t>
            </a:r>
            <a:r>
              <a:rPr lang="en-US" altLang="en-US" sz="2400" dirty="0" err="1"/>
              <a:t>parms</a:t>
            </a:r>
            <a:endParaRPr lang="en-US" altLang="en-US" sz="2400" dirty="0"/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Maximum likelihood principle: favors Bayesian networks that maximize the probability of observing the given data set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572750" y="2771775"/>
            <a:ext cx="1318851" cy="675308"/>
            <a:chOff x="1600200" y="1447800"/>
            <a:chExt cx="4038600" cy="2357438"/>
          </a:xfrm>
        </p:grpSpPr>
        <p:sp>
          <p:nvSpPr>
            <p:cNvPr id="5" name="Oval 1027"/>
            <p:cNvSpPr>
              <a:spLocks noChangeArrowheads="1"/>
            </p:cNvSpPr>
            <p:nvPr/>
          </p:nvSpPr>
          <p:spPr bwMode="auto">
            <a:xfrm>
              <a:off x="2438400" y="1450975"/>
              <a:ext cx="1295400" cy="762000"/>
            </a:xfrm>
            <a:prstGeom prst="ellipse">
              <a:avLst/>
            </a:prstGeom>
            <a:solidFill>
              <a:srgbClr val="F6E6EA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6" name="Oval 1028"/>
            <p:cNvSpPr>
              <a:spLocks noChangeArrowheads="1"/>
            </p:cNvSpPr>
            <p:nvPr/>
          </p:nvSpPr>
          <p:spPr bwMode="auto">
            <a:xfrm>
              <a:off x="1600200" y="3043238"/>
              <a:ext cx="1295400" cy="762000"/>
            </a:xfrm>
            <a:prstGeom prst="ellipse">
              <a:avLst/>
            </a:prstGeom>
            <a:solidFill>
              <a:srgbClr val="CCCC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Oval 1030"/>
            <p:cNvSpPr>
              <a:spLocks noChangeArrowheads="1"/>
            </p:cNvSpPr>
            <p:nvPr/>
          </p:nvSpPr>
          <p:spPr bwMode="auto">
            <a:xfrm>
              <a:off x="4191000" y="1447800"/>
              <a:ext cx="1447800" cy="762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 T</a:t>
              </a:r>
              <a:endParaRPr lang="en-US" altLang="en-US" sz="1800" b="1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Oval 1031"/>
            <p:cNvSpPr>
              <a:spLocks noChangeArrowheads="1"/>
            </p:cNvSpPr>
            <p:nvPr/>
          </p:nvSpPr>
          <p:spPr bwMode="auto">
            <a:xfrm>
              <a:off x="3498850" y="3003550"/>
              <a:ext cx="1295400" cy="762000"/>
            </a:xfrm>
            <a:prstGeom prst="ellipse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Line 1033"/>
            <p:cNvSpPr>
              <a:spLocks noChangeShapeType="1"/>
            </p:cNvSpPr>
            <p:nvPr/>
          </p:nvSpPr>
          <p:spPr bwMode="auto">
            <a:xfrm flipH="1">
              <a:off x="2247900" y="2212975"/>
              <a:ext cx="749300" cy="85883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037"/>
            <p:cNvSpPr>
              <a:spLocks noChangeShapeType="1"/>
            </p:cNvSpPr>
            <p:nvPr/>
          </p:nvSpPr>
          <p:spPr bwMode="auto">
            <a:xfrm flipH="1">
              <a:off x="4048126" y="2212975"/>
              <a:ext cx="828675" cy="7937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033"/>
            <p:cNvSpPr>
              <a:spLocks noChangeShapeType="1"/>
            </p:cNvSpPr>
            <p:nvPr/>
          </p:nvSpPr>
          <p:spPr bwMode="auto">
            <a:xfrm>
              <a:off x="3124200" y="2209800"/>
              <a:ext cx="914400" cy="7937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98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153518"/>
            <a:ext cx="10915650" cy="54959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Neural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Other Classification Methods: Genetic Algorithms, Fuzzy Sets and Rough Sets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Additional Topics: Semi-Supervised Methods, Active Learning, etc.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10844097" y="4606697"/>
            <a:ext cx="434249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36039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81000"/>
            <a:ext cx="8229600" cy="522288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/>
            <a:r>
              <a:rPr lang="en-US" altLang="en-US" smtClean="0"/>
              <a:t>Genetic Algorithms (GA)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699" y="1152525"/>
            <a:ext cx="10810875" cy="54864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Genetic Algorithm: based on an analogy to biological evolution</a:t>
            </a:r>
          </a:p>
          <a:p>
            <a:pPr eaLnBrk="1" hangingPunct="1"/>
            <a:r>
              <a:rPr lang="en-US" altLang="en-US" sz="2400" dirty="0"/>
              <a:t>An initial </a:t>
            </a:r>
            <a:r>
              <a:rPr lang="en-US" altLang="en-US" sz="2400" b="1" dirty="0"/>
              <a:t>population</a:t>
            </a:r>
            <a:r>
              <a:rPr lang="en-US" altLang="en-US" sz="2400" dirty="0"/>
              <a:t> is created consisting of randomly generated rules</a:t>
            </a:r>
          </a:p>
          <a:p>
            <a:pPr lvl="1" eaLnBrk="1" hangingPunct="1"/>
            <a:r>
              <a:rPr lang="en-US" altLang="en-US" sz="2400" dirty="0"/>
              <a:t>Each rule is represented by a string of bits</a:t>
            </a:r>
          </a:p>
          <a:p>
            <a:pPr lvl="1" eaLnBrk="1" hangingPunct="1"/>
            <a:r>
              <a:rPr lang="en-US" altLang="en-US" sz="2400" dirty="0"/>
              <a:t>E.g., if 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and ¬A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then C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can be encoded as 100 </a:t>
            </a:r>
          </a:p>
          <a:p>
            <a:pPr lvl="1" eaLnBrk="1" hangingPunct="1"/>
            <a:r>
              <a:rPr lang="en-US" altLang="en-US" sz="2400" dirty="0"/>
              <a:t>If an attribute has k &gt; 2 values, k bits can be used </a:t>
            </a:r>
          </a:p>
          <a:p>
            <a:pPr eaLnBrk="1" hangingPunct="1"/>
            <a:r>
              <a:rPr lang="en-US" altLang="en-US" sz="2400" dirty="0"/>
              <a:t>Based on the notion of survival of the </a:t>
            </a:r>
            <a:r>
              <a:rPr lang="en-US" altLang="en-US" sz="2400" b="1" dirty="0"/>
              <a:t>fittest</a:t>
            </a:r>
            <a:r>
              <a:rPr lang="en-US" altLang="en-US" sz="2400" dirty="0"/>
              <a:t>, a new population is formed to consist of the fittest rules and their offspring</a:t>
            </a:r>
          </a:p>
          <a:p>
            <a:pPr eaLnBrk="1" hangingPunct="1"/>
            <a:r>
              <a:rPr lang="en-US" altLang="en-US" sz="2400" dirty="0"/>
              <a:t>The </a:t>
            </a:r>
            <a:r>
              <a:rPr lang="en-US" altLang="en-US" sz="2400" i="1" dirty="0"/>
              <a:t>fitness of a rule</a:t>
            </a:r>
            <a:r>
              <a:rPr lang="en-US" altLang="en-US" sz="2400" dirty="0"/>
              <a:t> is represented by its classification accuracy on a set of training examples</a:t>
            </a:r>
          </a:p>
          <a:p>
            <a:pPr eaLnBrk="1" hangingPunct="1"/>
            <a:r>
              <a:rPr lang="en-US" altLang="en-US" sz="2400" dirty="0"/>
              <a:t>Offspring are generated by </a:t>
            </a:r>
            <a:r>
              <a:rPr lang="en-US" altLang="en-US" sz="2400" i="1" dirty="0"/>
              <a:t>crossover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mutation</a:t>
            </a:r>
          </a:p>
          <a:p>
            <a:pPr eaLnBrk="1" hangingPunct="1"/>
            <a:r>
              <a:rPr lang="en-US" altLang="en-US" sz="2400" dirty="0"/>
              <a:t>The process continues until a population P evolves </a:t>
            </a:r>
            <a:r>
              <a:rPr lang="en-US" altLang="en-US" sz="2400" i="1" dirty="0"/>
              <a:t>when each rule in P satisfies a </a:t>
            </a:r>
            <a:r>
              <a:rPr lang="en-US" altLang="en-US" sz="2400" i="1" dirty="0" smtClean="0"/>
              <a:t>pre-specified </a:t>
            </a:r>
            <a:r>
              <a:rPr lang="en-US" altLang="en-US" sz="2400" i="1" dirty="0"/>
              <a:t>threshold</a:t>
            </a:r>
          </a:p>
          <a:p>
            <a:pPr eaLnBrk="1" hangingPunct="1"/>
            <a:r>
              <a:rPr lang="en-US" altLang="en-US" sz="2400" dirty="0"/>
              <a:t>Slow but easily parallelizable</a:t>
            </a:r>
          </a:p>
        </p:txBody>
      </p:sp>
    </p:spTree>
    <p:extLst>
      <p:ext uri="{BB962C8B-B14F-4D97-AF65-F5344CB8AC3E}">
        <p14:creationId xmlns:p14="http://schemas.microsoft.com/office/powerpoint/2010/main" val="298418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24" descr="roug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832" y="4495800"/>
            <a:ext cx="7732776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1" y="304800"/>
            <a:ext cx="7732713" cy="674688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mtClean="0"/>
              <a:t>Rough Set Approach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75" y="1181100"/>
            <a:ext cx="10953750" cy="33147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Rough sets are used to </a:t>
            </a:r>
            <a:r>
              <a:rPr lang="en-US" altLang="en-US" sz="2400" b="1" dirty="0"/>
              <a:t>approximately or “roughly” define equivalent classes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A rough set for a given class C is approximated by two sets: a </a:t>
            </a:r>
            <a:r>
              <a:rPr lang="en-US" altLang="en-US" sz="2400" dirty="0">
                <a:solidFill>
                  <a:srgbClr val="FF0000"/>
                </a:solidFill>
              </a:rPr>
              <a:t>lower approximation </a:t>
            </a:r>
            <a:r>
              <a:rPr lang="en-US" altLang="en-US" sz="2400" dirty="0"/>
              <a:t>(certain to be in C) and an </a:t>
            </a:r>
            <a:r>
              <a:rPr lang="en-US" altLang="en-US" sz="2400" dirty="0">
                <a:solidFill>
                  <a:srgbClr val="FF0000"/>
                </a:solidFill>
              </a:rPr>
              <a:t>upper approximation </a:t>
            </a:r>
            <a:r>
              <a:rPr lang="en-US" altLang="en-US" sz="2400" dirty="0"/>
              <a:t>(cannot be described as not belonging to C)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Finding the minimal subsets (</a:t>
            </a:r>
            <a:r>
              <a:rPr lang="en-US" altLang="en-US" sz="2400" b="1" dirty="0" err="1"/>
              <a:t>reducts</a:t>
            </a:r>
            <a:r>
              <a:rPr lang="en-US" altLang="en-US" sz="2400" dirty="0"/>
              <a:t>) of attributes for feature reduction is NP-hard but a </a:t>
            </a:r>
            <a:r>
              <a:rPr lang="en-US" altLang="en-US" sz="2400" b="1" dirty="0"/>
              <a:t>discernibility matrix</a:t>
            </a:r>
            <a:r>
              <a:rPr lang="en-US" altLang="en-US" sz="2400" dirty="0"/>
              <a:t> (which stores the differences between attribute values for each pair of data tuples) is used to reduce the computation intensity </a:t>
            </a:r>
          </a:p>
        </p:txBody>
      </p:sp>
    </p:spTree>
    <p:extLst>
      <p:ext uri="{BB962C8B-B14F-4D97-AF65-F5344CB8AC3E}">
        <p14:creationId xmlns:p14="http://schemas.microsoft.com/office/powerpoint/2010/main" val="42471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333375" y="228600"/>
            <a:ext cx="6124575" cy="9144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 smtClean="0"/>
              <a:t>Fuzzy Set Approaches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6275" y="2133600"/>
            <a:ext cx="10696575" cy="44196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Fuzzy logic uses truth values between 0.0 and 1.0 to represent the degree of membership (such as in a </a:t>
            </a:r>
            <a:r>
              <a:rPr lang="en-US" altLang="en-US" sz="2400" i="1" dirty="0"/>
              <a:t>fuzzy membership graph</a:t>
            </a:r>
            <a:r>
              <a:rPr lang="en-US" altLang="en-US" sz="2400" dirty="0"/>
              <a:t>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Attribute values are converted to fuzzy values.  Ex.: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Income,</a:t>
            </a:r>
            <a:r>
              <a:rPr lang="en-US" altLang="en-US" sz="2400" i="1" dirty="0"/>
              <a:t> x</a:t>
            </a:r>
            <a:r>
              <a:rPr lang="en-US" altLang="en-US" sz="2400" dirty="0"/>
              <a:t>, is assigned a </a:t>
            </a:r>
            <a:r>
              <a:rPr lang="en-US" altLang="en-US" sz="2400" dirty="0">
                <a:solidFill>
                  <a:srgbClr val="FF0000"/>
                </a:solidFill>
              </a:rPr>
              <a:t>fuzzy membership value </a:t>
            </a:r>
            <a:r>
              <a:rPr lang="en-US" altLang="en-US" sz="2400" dirty="0"/>
              <a:t>to each of the discrete categories {low, medium, high}, e.g. $49K belongs to “medium income” with fuzzy value 0.15 but belongs to “high income” with fuzzy value 0.96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Fuzzy membership values do not have to sum to 1.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Each applicable rule contributes a vote for membership in the categories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Typically, the truth values for each predicted category are summed, and these sums are combined</a:t>
            </a:r>
          </a:p>
        </p:txBody>
      </p:sp>
      <p:pic>
        <p:nvPicPr>
          <p:cNvPr id="60421" name="Picture 4" descr="fuzz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74612"/>
            <a:ext cx="5314950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21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153518"/>
            <a:ext cx="10915650" cy="54959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Neural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Other Classification Methods: Genetic Algorithms, Fuzzy Sets and Rough Sets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Additional Topics: Semi-Supervised Methods, Active Learning, etc.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9482021" y="5321072"/>
            <a:ext cx="434249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53213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Multiclass Classification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428" y="1123949"/>
            <a:ext cx="11028072" cy="5362575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sz="2400" dirty="0"/>
              <a:t>Classification involving more than two classes (i.e., &gt; 2 Classes) 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Method 1. </a:t>
            </a:r>
            <a:r>
              <a:rPr lang="en-US" altLang="en-US" sz="2400" b="1" dirty="0"/>
              <a:t>One-vs.-all</a:t>
            </a:r>
            <a:r>
              <a:rPr lang="en-US" altLang="en-US" sz="2400" dirty="0"/>
              <a:t> (OVA): Learn a classifier one at a time 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Given m classes, train m classifiers: one for each class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Classifier j: treat tuples in class j as </a:t>
            </a:r>
            <a:r>
              <a:rPr lang="en-US" altLang="en-US" sz="2400" i="1" dirty="0"/>
              <a:t>positive</a:t>
            </a:r>
            <a:r>
              <a:rPr lang="en-US" altLang="en-US" sz="2400" dirty="0"/>
              <a:t> &amp; all others as </a:t>
            </a:r>
            <a:r>
              <a:rPr lang="en-US" altLang="en-US" sz="2400" i="1" dirty="0"/>
              <a:t>negative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To classify a tuple </a:t>
            </a:r>
            <a:r>
              <a:rPr lang="en-US" altLang="en-US" sz="2400" b="1" dirty="0"/>
              <a:t>X</a:t>
            </a:r>
            <a:r>
              <a:rPr lang="en-US" altLang="en-US" sz="2400" dirty="0"/>
              <a:t>, the set of classifiers vote as an ensemble 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Method 2. </a:t>
            </a:r>
            <a:r>
              <a:rPr lang="en-US" altLang="en-US" sz="2400" b="1" dirty="0"/>
              <a:t>All-vs.-all</a:t>
            </a:r>
            <a:r>
              <a:rPr lang="en-US" altLang="en-US" sz="2400" dirty="0"/>
              <a:t> (AVA): Learn a classifier for each pair of classes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Given m classes, construct m(m-1)/2 binary classifiers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A classifier is trained using tuples of the two classes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To classify a tuple </a:t>
            </a:r>
            <a:r>
              <a:rPr lang="en-US" altLang="en-US" sz="2400" b="1" dirty="0"/>
              <a:t>X</a:t>
            </a:r>
            <a:r>
              <a:rPr lang="en-US" altLang="en-US" sz="2400" dirty="0"/>
              <a:t>, each classifier </a:t>
            </a:r>
            <a:r>
              <a:rPr lang="en-US" altLang="en-US" sz="2400" dirty="0" smtClean="0"/>
              <a:t>votes</a:t>
            </a:r>
          </a:p>
          <a:p>
            <a:pPr lvl="2">
              <a:spcBef>
                <a:spcPts val="400"/>
              </a:spcBef>
            </a:pPr>
            <a:r>
              <a:rPr lang="en-US" altLang="en-US" sz="2400" dirty="0" smtClean="0"/>
              <a:t>X </a:t>
            </a:r>
            <a:r>
              <a:rPr lang="en-US" altLang="en-US" sz="2400" dirty="0"/>
              <a:t>is assigned to the class with maximal vote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Comparison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All-vs.-all tends to be superior to one-vs.-all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Problem: Binary classifier is sensitive to errors, and errors affect vote count</a:t>
            </a:r>
          </a:p>
        </p:txBody>
      </p:sp>
    </p:spTree>
    <p:extLst>
      <p:ext uri="{BB962C8B-B14F-4D97-AF65-F5344CB8AC3E}">
        <p14:creationId xmlns:p14="http://schemas.microsoft.com/office/powerpoint/2010/main" val="342820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-90487" y="209550"/>
            <a:ext cx="12372974" cy="709613"/>
          </a:xfrm>
        </p:spPr>
        <p:txBody>
          <a:bodyPr>
            <a:noAutofit/>
          </a:bodyPr>
          <a:lstStyle/>
          <a:p>
            <a:r>
              <a:rPr lang="en-US" altLang="en-US" dirty="0"/>
              <a:t>Error-Correcting Codes for Multiclass Classification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6250" y="1158093"/>
            <a:ext cx="8162924" cy="1708932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dirty="0"/>
              <a:t>Originally designed to correct errors during data transmission for communication tasks by exploring data redundancy</a:t>
            </a:r>
          </a:p>
          <a:p>
            <a:pPr>
              <a:spcBef>
                <a:spcPts val="400"/>
              </a:spcBef>
            </a:pPr>
            <a:r>
              <a:rPr lang="en-US" altLang="en-US" dirty="0"/>
              <a:t>Example</a:t>
            </a:r>
          </a:p>
          <a:p>
            <a:pPr lvl="1">
              <a:spcBef>
                <a:spcPts val="400"/>
              </a:spcBef>
            </a:pPr>
            <a:r>
              <a:rPr lang="en-US" altLang="en-US" dirty="0"/>
              <a:t>A 7-bit </a:t>
            </a:r>
            <a:r>
              <a:rPr lang="en-US" altLang="en-US" dirty="0" err="1"/>
              <a:t>codeword</a:t>
            </a:r>
            <a:r>
              <a:rPr lang="en-US" altLang="en-US" dirty="0"/>
              <a:t> associated with classes </a:t>
            </a:r>
            <a:r>
              <a:rPr lang="en-US" altLang="en-US" dirty="0" smtClean="0"/>
              <a:t>1-4</a:t>
            </a:r>
          </a:p>
          <a:p>
            <a:endParaRPr lang="en-US" altLang="en-US" sz="2000" dirty="0"/>
          </a:p>
        </p:txBody>
      </p:sp>
      <p:graphicFrame>
        <p:nvGraphicFramePr>
          <p:cNvPr id="218296" name="Group 18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39299949"/>
              </p:ext>
            </p:extLst>
          </p:nvPr>
        </p:nvGraphicFramePr>
        <p:xfrm>
          <a:off x="8724899" y="1158093"/>
          <a:ext cx="2752724" cy="1554180"/>
        </p:xfrm>
        <a:graphic>
          <a:graphicData uri="http://schemas.openxmlformats.org/drawingml/2006/table">
            <a:tbl>
              <a:tblPr/>
              <a:tblGrid>
                <a:gridCol w="728663"/>
                <a:gridCol w="271562"/>
                <a:gridCol w="279657"/>
                <a:gridCol w="221297"/>
                <a:gridCol w="276622"/>
                <a:gridCol w="306983"/>
                <a:gridCol w="333970"/>
                <a:gridCol w="333970"/>
              </a:tblGrid>
              <a:tr h="317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Class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Error-Corr. Codeword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839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39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39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39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76250" y="2728971"/>
            <a:ext cx="10991850" cy="401754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400"/>
              </a:spcBef>
            </a:pPr>
            <a:r>
              <a:rPr lang="en-US" altLang="en-US" dirty="0"/>
              <a:t>Given a unknown tuple</a:t>
            </a:r>
            <a:r>
              <a:rPr lang="en-US" altLang="en-US" b="1" dirty="0"/>
              <a:t> X</a:t>
            </a:r>
            <a:r>
              <a:rPr lang="en-US" altLang="en-US" dirty="0"/>
              <a:t>, the 7-trained classifiers output: 0001010</a:t>
            </a:r>
          </a:p>
          <a:p>
            <a:pPr lvl="1">
              <a:spcBef>
                <a:spcPts val="400"/>
              </a:spcBef>
            </a:pPr>
            <a:r>
              <a:rPr lang="en-US" altLang="en-US" dirty="0"/>
              <a:t>Hamming distance: # of different bits between two </a:t>
            </a:r>
            <a:r>
              <a:rPr lang="en-US" altLang="en-US" dirty="0" err="1"/>
              <a:t>codewords</a:t>
            </a:r>
            <a:endParaRPr lang="en-US" altLang="en-US" dirty="0"/>
          </a:p>
          <a:p>
            <a:pPr lvl="1">
              <a:spcBef>
                <a:spcPts val="400"/>
              </a:spcBef>
            </a:pPr>
            <a:r>
              <a:rPr lang="en-US" altLang="en-US" dirty="0"/>
              <a:t>H(</a:t>
            </a:r>
            <a:r>
              <a:rPr lang="en-US" altLang="en-US" b="1" dirty="0"/>
              <a:t>X</a:t>
            </a:r>
            <a:r>
              <a:rPr lang="en-US" altLang="en-US" dirty="0"/>
              <a:t>, C</a:t>
            </a:r>
            <a:r>
              <a:rPr lang="en-US" altLang="en-US" baseline="-25000" dirty="0"/>
              <a:t>1</a:t>
            </a:r>
            <a:r>
              <a:rPr lang="en-US" altLang="en-US" dirty="0"/>
              <a:t>) = 5, by checking # of bits between [1111111] &amp; [0001010]</a:t>
            </a:r>
          </a:p>
          <a:p>
            <a:pPr lvl="1">
              <a:spcBef>
                <a:spcPts val="400"/>
              </a:spcBef>
            </a:pPr>
            <a:r>
              <a:rPr lang="en-US" altLang="en-US" dirty="0"/>
              <a:t>H(</a:t>
            </a:r>
            <a:r>
              <a:rPr lang="en-US" altLang="en-US" b="1" dirty="0"/>
              <a:t>X</a:t>
            </a:r>
            <a:r>
              <a:rPr lang="en-US" altLang="en-US" dirty="0"/>
              <a:t>, C</a:t>
            </a:r>
            <a:r>
              <a:rPr lang="en-US" altLang="en-US" baseline="-25000" dirty="0"/>
              <a:t>2</a:t>
            </a:r>
            <a:r>
              <a:rPr lang="en-US" altLang="en-US" dirty="0"/>
              <a:t>) = 3, H(</a:t>
            </a:r>
            <a:r>
              <a:rPr lang="en-US" altLang="en-US" b="1" dirty="0"/>
              <a:t>X</a:t>
            </a:r>
            <a:r>
              <a:rPr lang="en-US" altLang="en-US" dirty="0"/>
              <a:t>, C</a:t>
            </a:r>
            <a:r>
              <a:rPr lang="en-US" altLang="en-US" baseline="-25000" dirty="0"/>
              <a:t>3</a:t>
            </a:r>
            <a:r>
              <a:rPr lang="en-US" altLang="en-US" dirty="0"/>
              <a:t>) = 3, H(</a:t>
            </a:r>
            <a:r>
              <a:rPr lang="en-US" altLang="en-US" b="1" dirty="0"/>
              <a:t>X</a:t>
            </a:r>
            <a:r>
              <a:rPr lang="en-US" altLang="en-US" dirty="0"/>
              <a:t>, C</a:t>
            </a:r>
            <a:r>
              <a:rPr lang="en-US" altLang="en-US" baseline="-25000" dirty="0"/>
              <a:t>4</a:t>
            </a:r>
            <a:r>
              <a:rPr lang="en-US" altLang="en-US" dirty="0"/>
              <a:t>) = 1, thus C</a:t>
            </a:r>
            <a:r>
              <a:rPr lang="en-US" altLang="en-US" baseline="-25000" dirty="0"/>
              <a:t>4</a:t>
            </a:r>
            <a:r>
              <a:rPr lang="en-US" altLang="en-US" dirty="0"/>
              <a:t> as the label for </a:t>
            </a:r>
            <a:r>
              <a:rPr lang="en-US" altLang="en-US" b="1" dirty="0"/>
              <a:t>X</a:t>
            </a:r>
            <a:r>
              <a:rPr lang="en-US" altLang="en-US" dirty="0"/>
              <a:t> </a:t>
            </a:r>
          </a:p>
          <a:p>
            <a:pPr>
              <a:spcBef>
                <a:spcPts val="400"/>
              </a:spcBef>
            </a:pPr>
            <a:r>
              <a:rPr lang="en-US" altLang="en-US" dirty="0" smtClean="0"/>
              <a:t>Error-correcting </a:t>
            </a:r>
            <a:r>
              <a:rPr lang="en-US" altLang="en-US" dirty="0"/>
              <a:t>codes can correct up to (h  ̶  1)/2 1-bit error, where h is the minimum Hamming distance between any two </a:t>
            </a:r>
            <a:r>
              <a:rPr lang="en-US" altLang="en-US" dirty="0" err="1"/>
              <a:t>codewords</a:t>
            </a:r>
            <a:r>
              <a:rPr lang="en-US" altLang="en-US" dirty="0"/>
              <a:t> </a:t>
            </a:r>
          </a:p>
          <a:p>
            <a:pPr>
              <a:spcBef>
                <a:spcPts val="400"/>
              </a:spcBef>
            </a:pPr>
            <a:r>
              <a:rPr lang="en-US" altLang="en-US" dirty="0"/>
              <a:t>If we use 1-bit per class, it is equiv. to one-vs.-all approach, the code are insufficient to self-correct</a:t>
            </a:r>
          </a:p>
          <a:p>
            <a:pPr>
              <a:spcBef>
                <a:spcPts val="400"/>
              </a:spcBef>
            </a:pPr>
            <a:r>
              <a:rPr lang="en-US" altLang="en-US" dirty="0"/>
              <a:t>When selecting error-correcting codes, there should be good row-wise and col.-wise separation between the </a:t>
            </a:r>
            <a:r>
              <a:rPr lang="en-US" altLang="en-US" dirty="0" err="1"/>
              <a:t>codewords</a:t>
            </a:r>
            <a:r>
              <a:rPr lang="en-US" altLang="en-US" dirty="0"/>
              <a:t> 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9695921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49" y="0"/>
            <a:ext cx="10610851" cy="981075"/>
          </a:xfrm>
        </p:spPr>
        <p:txBody>
          <a:bodyPr>
            <a:normAutofit/>
          </a:bodyPr>
          <a:lstStyle/>
          <a:p>
            <a:r>
              <a:rPr lang="en-US" altLang="en-US" dirty="0"/>
              <a:t>Semi-Supervised Classification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1114425"/>
            <a:ext cx="9658349" cy="5548312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sz="2400" dirty="0"/>
              <a:t>Semi-supervised: Uses labeled and unlabeled data to build a classifier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Self-training: 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Build a classifier using the labeled data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Use it to label the unlabeled data, and those with the most confident label prediction are added to the set of labeled data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Repeat the above process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 err="1"/>
              <a:t>Adv</a:t>
            </a:r>
            <a:r>
              <a:rPr lang="en-US" altLang="en-US" sz="2400" dirty="0"/>
              <a:t>: easy to understand; </a:t>
            </a:r>
            <a:r>
              <a:rPr lang="en-US" altLang="en-US" sz="2400" dirty="0" err="1"/>
              <a:t>disadv</a:t>
            </a:r>
            <a:r>
              <a:rPr lang="en-US" altLang="en-US" sz="2400" dirty="0"/>
              <a:t>: may reinforce errors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Co-training: Use two or more classifiers to teach each other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Each learner uses a mutually independent set of features of each tuple to train a good classifier, say f</a:t>
            </a:r>
            <a:r>
              <a:rPr lang="en-US" altLang="en-US" sz="2400" baseline="-25000" dirty="0"/>
              <a:t>1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Then f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and f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are used to predict the class label for unlabeled data X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Teach each other: The tuple having the most confident prediction from f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is added to the set of labeled data for </a:t>
            </a:r>
            <a:r>
              <a:rPr lang="en-US" altLang="en-US" sz="2400" dirty="0" smtClean="0"/>
              <a:t>f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&amp; vice versa 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Other methods, e.g., joint probability distribution of features and labels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858375" y="1238250"/>
            <a:ext cx="2266950" cy="1485900"/>
            <a:chOff x="8686800" y="76200"/>
            <a:chExt cx="2095500" cy="1295400"/>
          </a:xfrm>
        </p:grpSpPr>
        <p:sp>
          <p:nvSpPr>
            <p:cNvPr id="5" name="Rectangle 4"/>
            <p:cNvSpPr/>
            <p:nvPr/>
          </p:nvSpPr>
          <p:spPr bwMode="auto">
            <a:xfrm>
              <a:off x="8839200" y="76200"/>
              <a:ext cx="1828800" cy="1295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</p:txBody>
        </p:sp>
        <p:grpSp>
          <p:nvGrpSpPr>
            <p:cNvPr id="64518" name="Group 5"/>
            <p:cNvGrpSpPr>
              <a:grpSpLocks/>
            </p:cNvGrpSpPr>
            <p:nvPr/>
          </p:nvGrpSpPr>
          <p:grpSpPr bwMode="auto">
            <a:xfrm>
              <a:off x="9639300" y="147638"/>
              <a:ext cx="647700" cy="461962"/>
              <a:chOff x="7848600" y="147935"/>
              <a:chExt cx="914400" cy="461665"/>
            </a:xfrm>
          </p:grpSpPr>
          <p:sp>
            <p:nvSpPr>
              <p:cNvPr id="64526" name="Oval 1"/>
              <p:cNvSpPr>
                <a:spLocks noChangeArrowheads="1"/>
              </p:cNvSpPr>
              <p:nvPr/>
            </p:nvSpPr>
            <p:spPr bwMode="auto">
              <a:xfrm>
                <a:off x="7848600" y="152400"/>
                <a:ext cx="914400" cy="457200"/>
              </a:xfrm>
              <a:prstGeom prst="ellipse">
                <a:avLst/>
              </a:prstGeom>
              <a:solidFill>
                <a:srgbClr val="FF00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64527" name="TextBox 3"/>
              <p:cNvSpPr txBox="1">
                <a:spLocks noChangeArrowheads="1"/>
              </p:cNvSpPr>
              <p:nvPr/>
            </p:nvSpPr>
            <p:spPr bwMode="auto">
              <a:xfrm>
                <a:off x="8021170" y="147935"/>
                <a:ext cx="41910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 b="1">
                    <a:solidFill>
                      <a:schemeClr val="tx2"/>
                    </a:solidFill>
                  </a:rPr>
                  <a:t>+</a:t>
                </a:r>
              </a:p>
            </p:txBody>
          </p:sp>
        </p:grpSp>
        <p:grpSp>
          <p:nvGrpSpPr>
            <p:cNvPr id="64519" name="Group 6"/>
            <p:cNvGrpSpPr>
              <a:grpSpLocks/>
            </p:cNvGrpSpPr>
            <p:nvPr/>
          </p:nvGrpSpPr>
          <p:grpSpPr bwMode="auto">
            <a:xfrm>
              <a:off x="9639300" y="833438"/>
              <a:ext cx="647700" cy="461962"/>
              <a:chOff x="7848600" y="833588"/>
              <a:chExt cx="914400" cy="461812"/>
            </a:xfrm>
          </p:grpSpPr>
          <p:sp>
            <p:nvSpPr>
              <p:cNvPr id="64524" name="Oval 2"/>
              <p:cNvSpPr>
                <a:spLocks noChangeArrowheads="1"/>
              </p:cNvSpPr>
              <p:nvPr/>
            </p:nvSpPr>
            <p:spPr bwMode="auto">
              <a:xfrm>
                <a:off x="7848600" y="838200"/>
                <a:ext cx="914400" cy="457200"/>
              </a:xfrm>
              <a:prstGeom prst="ellipse">
                <a:avLst/>
              </a:prstGeom>
              <a:solidFill>
                <a:srgbClr val="170981"/>
              </a:solidFill>
              <a:ln w="9525" algn="ctr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8195983" y="833588"/>
                <a:ext cx="419099" cy="46181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2400" b="1" dirty="0">
                    <a:solidFill>
                      <a:schemeClr val="bg1">
                        <a:lumMod val="95000"/>
                      </a:schemeClr>
                    </a:solidFill>
                  </a:rPr>
                  <a:t>̶</a:t>
                </a:r>
              </a:p>
            </p:txBody>
          </p:sp>
        </p:grpSp>
        <p:sp>
          <p:nvSpPr>
            <p:cNvPr id="64520" name="TextBox 8"/>
            <p:cNvSpPr txBox="1">
              <a:spLocks noChangeArrowheads="1"/>
            </p:cNvSpPr>
            <p:nvPr/>
          </p:nvSpPr>
          <p:spPr bwMode="auto">
            <a:xfrm>
              <a:off x="8686800" y="530226"/>
              <a:ext cx="11430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unlabeled</a:t>
              </a:r>
            </a:p>
          </p:txBody>
        </p:sp>
        <p:sp>
          <p:nvSpPr>
            <p:cNvPr id="64521" name="TextBox 12"/>
            <p:cNvSpPr txBox="1">
              <a:spLocks noChangeArrowheads="1"/>
            </p:cNvSpPr>
            <p:nvPr/>
          </p:nvSpPr>
          <p:spPr bwMode="auto">
            <a:xfrm>
              <a:off x="9944100" y="530226"/>
              <a:ext cx="8382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labeled</a:t>
              </a:r>
            </a:p>
          </p:txBody>
        </p:sp>
        <p:cxnSp>
          <p:nvCxnSpPr>
            <p:cNvPr id="64522" name="Straight Arrow Connector 10"/>
            <p:cNvCxnSpPr>
              <a:cxnSpLocks noChangeShapeType="1"/>
              <a:endCxn id="64526" idx="5"/>
            </p:cNvCxnSpPr>
            <p:nvPr/>
          </p:nvCxnSpPr>
          <p:spPr bwMode="auto">
            <a:xfrm flipH="1" flipV="1">
              <a:off x="10191751" y="542926"/>
              <a:ext cx="257175" cy="61913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523" name="Straight Arrow Connector 17"/>
            <p:cNvCxnSpPr>
              <a:cxnSpLocks noChangeShapeType="1"/>
              <a:endCxn id="64524" idx="7"/>
            </p:cNvCxnSpPr>
            <p:nvPr/>
          </p:nvCxnSpPr>
          <p:spPr bwMode="auto">
            <a:xfrm flipH="1">
              <a:off x="10191751" y="838201"/>
              <a:ext cx="276225" cy="6667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0920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3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25010981"/>
              </p:ext>
            </p:extLst>
          </p:nvPr>
        </p:nvGraphicFramePr>
        <p:xfrm>
          <a:off x="8401049" y="96836"/>
          <a:ext cx="3790951" cy="2228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9" name="SmartDraw" r:id="rId4" imgW="5372100" imgH="3159252" progId="SmartDraw.2">
                  <p:embed/>
                </p:oleObj>
              </mc:Choice>
              <mc:Fallback>
                <p:oleObj name="SmartDraw" r:id="rId4" imgW="5372100" imgH="3159252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1049" y="96836"/>
                        <a:ext cx="3790951" cy="2228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0"/>
            <a:ext cx="10325100" cy="1019176"/>
          </a:xfrm>
        </p:spPr>
        <p:txBody>
          <a:bodyPr>
            <a:normAutofit/>
          </a:bodyPr>
          <a:lstStyle/>
          <a:p>
            <a:r>
              <a:rPr lang="en-US" altLang="en-US" dirty="0"/>
              <a:t>Active Learning</a:t>
            </a:r>
          </a:p>
        </p:txBody>
      </p:sp>
      <p:sp>
        <p:nvSpPr>
          <p:cNvPr id="6554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25294" y="1104899"/>
            <a:ext cx="10642059" cy="566555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Class labels are expensive to obtain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Active learner: query human (oracle) for labels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Pool-based approach: Uses a pool of unlabeled data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L: a small subset of D is labeled, U: a pool of unlabeled data in D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Use a query function to carefully select one or more tuples from U and request labels from an oracle (a human annotator)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The newly labeled samples are added to L, and learn a model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Goal: Achieve high accuracy using as few labeled data as possible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Evaluated using </a:t>
            </a:r>
            <a:r>
              <a:rPr lang="en-US" altLang="en-US" sz="2400" i="1" dirty="0"/>
              <a:t>learning curves</a:t>
            </a:r>
            <a:r>
              <a:rPr lang="en-US" altLang="en-US" sz="2400" dirty="0"/>
              <a:t>: Accuracy as a function of the number of instances queried (# of tuples to be queried should be small)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Research issue: How to choose the data tuples to be queried?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Uncertainty sampling: choose the least certain ones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Reduce </a:t>
            </a:r>
            <a:r>
              <a:rPr lang="en-US" altLang="en-US" sz="2400" i="1" dirty="0"/>
              <a:t>version space</a:t>
            </a:r>
            <a:r>
              <a:rPr lang="en-US" altLang="en-US" sz="2400" dirty="0"/>
              <a:t>, the subset of hypotheses consistent w. the training data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Reduce expected entropy over U: Find the greatest reduction in the total number of incorrect predictions</a:t>
            </a:r>
          </a:p>
        </p:txBody>
      </p:sp>
    </p:spTree>
    <p:extLst>
      <p:ext uri="{BB962C8B-B14F-4D97-AF65-F5344CB8AC3E}">
        <p14:creationId xmlns:p14="http://schemas.microsoft.com/office/powerpoint/2010/main" val="45338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3115" y="0"/>
            <a:ext cx="10972800" cy="933855"/>
          </a:xfrm>
        </p:spPr>
        <p:txBody>
          <a:bodyPr>
            <a:normAutofit/>
          </a:bodyPr>
          <a:lstStyle/>
          <a:p>
            <a:r>
              <a:rPr lang="en-US" altLang="en-US" dirty="0"/>
              <a:t>Transfer Learning: Conceptual Framework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2842" y="1147863"/>
            <a:ext cx="10856069" cy="2247089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dirty="0"/>
              <a:t>Transfer learning: Extract knowledge from one or more source tasks and apply the knowledge to a target task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Traditional learning: Build a new classifier for each new task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Transfer learning: Build new classifier by applying existing knowledge learned from source tasks</a:t>
            </a:r>
          </a:p>
        </p:txBody>
      </p:sp>
      <p:graphicFrame>
        <p:nvGraphicFramePr>
          <p:cNvPr id="66564" name="Object 5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201260812"/>
              </p:ext>
            </p:extLst>
          </p:nvPr>
        </p:nvGraphicFramePr>
        <p:xfrm>
          <a:off x="1023937" y="3459163"/>
          <a:ext cx="4576763" cy="280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2" name="SmartDraw" r:id="rId4" imgW="4073652" imgH="2494788" progId="SmartDraw.2">
                  <p:embed/>
                </p:oleObj>
              </mc:Choice>
              <mc:Fallback>
                <p:oleObj name="SmartDraw" r:id="rId4" imgW="4073652" imgH="2494788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7" y="3459163"/>
                        <a:ext cx="4576763" cy="280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6" name="Text Box 9"/>
          <p:cNvSpPr txBox="1">
            <a:spLocks noChangeArrowheads="1"/>
          </p:cNvSpPr>
          <p:nvPr/>
        </p:nvSpPr>
        <p:spPr bwMode="auto">
          <a:xfrm>
            <a:off x="1407269" y="6312308"/>
            <a:ext cx="3962400" cy="366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/>
              <a:t>Traditional Learning Framework</a:t>
            </a:r>
          </a:p>
        </p:txBody>
      </p:sp>
      <p:sp>
        <p:nvSpPr>
          <p:cNvPr id="66567" name="Text Box 10"/>
          <p:cNvSpPr txBox="1">
            <a:spLocks noChangeArrowheads="1"/>
          </p:cNvSpPr>
          <p:nvPr/>
        </p:nvSpPr>
        <p:spPr bwMode="auto">
          <a:xfrm>
            <a:off x="7001888" y="6301637"/>
            <a:ext cx="3657600" cy="3667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/>
              <a:t>Transfer Learning Framework</a:t>
            </a:r>
          </a:p>
        </p:txBody>
      </p:sp>
      <p:graphicFrame>
        <p:nvGraphicFramePr>
          <p:cNvPr id="66568" name="Object 11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094102154"/>
              </p:ext>
            </p:extLst>
          </p:nvPr>
        </p:nvGraphicFramePr>
        <p:xfrm>
          <a:off x="6449438" y="3506787"/>
          <a:ext cx="4762500" cy="270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3" name="SmartDraw" r:id="rId6" imgW="4073652" imgH="2316480" progId="SmartDraw.2">
                  <p:embed/>
                </p:oleObj>
              </mc:Choice>
              <mc:Fallback>
                <p:oleObj name="SmartDraw" r:id="rId6" imgW="4073652" imgH="2316480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9438" y="3506787"/>
                        <a:ext cx="4762500" cy="270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378673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Training Bayesian Networks: Several Scenarios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7224" y="1181099"/>
            <a:ext cx="10944225" cy="5362575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Scenario 1:  Given both the network structure and all variables observable: </a:t>
            </a:r>
            <a:r>
              <a:rPr lang="en-US" altLang="en-US" sz="2200" i="1" dirty="0"/>
              <a:t>compute only the CPT entries</a:t>
            </a:r>
          </a:p>
          <a:p>
            <a:pPr eaLnBrk="1" hangingPunct="1"/>
            <a:r>
              <a:rPr lang="en-US" altLang="en-US" sz="2200" dirty="0"/>
              <a:t>Scenario 2: Network structure known, some variables hidden: </a:t>
            </a:r>
            <a:r>
              <a:rPr lang="en-US" altLang="en-US" sz="2200" i="1" dirty="0"/>
              <a:t>gradient descent</a:t>
            </a:r>
            <a:r>
              <a:rPr lang="en-US" altLang="en-US" sz="2200" dirty="0"/>
              <a:t> (greedy hill-climbing) method, i.e., search for a solution along the steepest descent of a criterion function </a:t>
            </a:r>
          </a:p>
          <a:p>
            <a:pPr lvl="1" eaLnBrk="1" hangingPunct="1"/>
            <a:r>
              <a:rPr lang="en-US" altLang="en-US" sz="2200" dirty="0"/>
              <a:t>Weights are initialized to random probability values</a:t>
            </a:r>
          </a:p>
          <a:p>
            <a:pPr lvl="1" eaLnBrk="1" hangingPunct="1"/>
            <a:r>
              <a:rPr lang="en-US" altLang="en-US" sz="2200" dirty="0"/>
              <a:t>At each iteration, it moves towards what appears to be the best solution at the moment, </a:t>
            </a:r>
            <a:r>
              <a:rPr lang="en-US" altLang="en-US" sz="2200" dirty="0" err="1"/>
              <a:t>w.o</a:t>
            </a:r>
            <a:r>
              <a:rPr lang="en-US" altLang="en-US" sz="2200" dirty="0"/>
              <a:t>. backtracking</a:t>
            </a:r>
          </a:p>
          <a:p>
            <a:pPr lvl="1" eaLnBrk="1" hangingPunct="1"/>
            <a:r>
              <a:rPr lang="en-US" altLang="en-US" sz="2200" dirty="0"/>
              <a:t>Weights are updated at each iteration &amp; converge to local optimum</a:t>
            </a:r>
          </a:p>
          <a:p>
            <a:pPr eaLnBrk="1" hangingPunct="1"/>
            <a:r>
              <a:rPr lang="en-US" altLang="en-US" sz="2200" dirty="0"/>
              <a:t>Scenario 3: Network structure unknown, all variables observable: search through the model space to </a:t>
            </a:r>
            <a:r>
              <a:rPr lang="en-US" altLang="en-US" sz="2200" i="1" dirty="0"/>
              <a:t>reconstruct network topology </a:t>
            </a:r>
          </a:p>
          <a:p>
            <a:pPr eaLnBrk="1" hangingPunct="1"/>
            <a:r>
              <a:rPr lang="en-US" altLang="en-US" sz="2200" dirty="0"/>
              <a:t>Scenario 4: Unknown structure, all hidden variables: No good algorithms known for this purpose</a:t>
            </a:r>
          </a:p>
          <a:p>
            <a:pPr eaLnBrk="1" hangingPunct="1"/>
            <a:r>
              <a:rPr lang="en-US" altLang="en-US" sz="2200" dirty="0"/>
              <a:t>D. Heckerman.  </a:t>
            </a:r>
            <a:r>
              <a:rPr lang="en-US" altLang="en-US" sz="2200" u="sng" dirty="0">
                <a:hlinkClick r:id="rId3" action="ppaction://hlinkfile"/>
              </a:rPr>
              <a:t>A Tutorial on Learning with Bayesian Networks</a:t>
            </a:r>
            <a:r>
              <a:rPr lang="en-US" altLang="en-US" sz="2200" dirty="0"/>
              <a:t>.  In </a:t>
            </a:r>
            <a:r>
              <a:rPr lang="en-US" altLang="en-US" sz="2200" i="1" dirty="0"/>
              <a:t>Learning in Graphical Models,</a:t>
            </a:r>
            <a:r>
              <a:rPr lang="en-US" altLang="en-US" sz="2200" dirty="0"/>
              <a:t> M. Jordan, ed. MIT Press, 1999.</a:t>
            </a:r>
          </a:p>
        </p:txBody>
      </p:sp>
    </p:spTree>
    <p:extLst>
      <p:ext uri="{BB962C8B-B14F-4D97-AF65-F5344CB8AC3E}">
        <p14:creationId xmlns:p14="http://schemas.microsoft.com/office/powerpoint/2010/main" val="229682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"/>
            <a:ext cx="11196536" cy="943583"/>
          </a:xfrm>
        </p:spPr>
        <p:txBody>
          <a:bodyPr>
            <a:normAutofit/>
          </a:bodyPr>
          <a:lstStyle/>
          <a:p>
            <a:r>
              <a:rPr lang="en-US" altLang="en-US" dirty="0"/>
              <a:t>Transfer Learning: Methods and Applications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025" y="1079767"/>
            <a:ext cx="10894979" cy="548640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altLang="en-US" sz="2300" dirty="0"/>
              <a:t>Applications: Especially useful when data is outdated or distribution changes, e.g., Web document classification, e-mail spam filtering</a:t>
            </a:r>
          </a:p>
          <a:p>
            <a:pPr>
              <a:spcBef>
                <a:spcPts val="200"/>
              </a:spcBef>
            </a:pPr>
            <a:r>
              <a:rPr lang="en-US" altLang="en-US" sz="2300" i="1" dirty="0"/>
              <a:t>Instance-based transfer learning</a:t>
            </a:r>
            <a:r>
              <a:rPr lang="en-US" altLang="en-US" sz="2300" dirty="0"/>
              <a:t>:  Reweight some of the data from source tasks and use it to learn the target task</a:t>
            </a:r>
          </a:p>
          <a:p>
            <a:pPr>
              <a:spcBef>
                <a:spcPts val="200"/>
              </a:spcBef>
            </a:pPr>
            <a:r>
              <a:rPr lang="en-US" altLang="en-US" sz="2300" dirty="0" err="1"/>
              <a:t>TrAdaBoost</a:t>
            </a:r>
            <a:r>
              <a:rPr lang="en-US" altLang="en-US" sz="2300" dirty="0"/>
              <a:t> (Transfer </a:t>
            </a:r>
            <a:r>
              <a:rPr lang="en-US" altLang="en-US" sz="2300" dirty="0" err="1"/>
              <a:t>AdaBoost</a:t>
            </a:r>
            <a:r>
              <a:rPr lang="en-US" altLang="en-US" sz="2300" dirty="0"/>
              <a:t>)</a:t>
            </a:r>
          </a:p>
          <a:p>
            <a:pPr lvl="1">
              <a:spcBef>
                <a:spcPts val="200"/>
              </a:spcBef>
            </a:pPr>
            <a:r>
              <a:rPr lang="en-US" altLang="en-US" sz="2300" dirty="0"/>
              <a:t>Assume source and target data each described by the same set of attributes (features) &amp; class labels, but rather diff. distributions</a:t>
            </a:r>
          </a:p>
          <a:p>
            <a:pPr lvl="1">
              <a:spcBef>
                <a:spcPts val="200"/>
              </a:spcBef>
            </a:pPr>
            <a:r>
              <a:rPr lang="en-US" altLang="en-US" sz="2300" dirty="0"/>
              <a:t>Require only labeling a small amount of target data</a:t>
            </a:r>
          </a:p>
          <a:p>
            <a:pPr lvl="1">
              <a:spcBef>
                <a:spcPts val="200"/>
              </a:spcBef>
            </a:pPr>
            <a:r>
              <a:rPr lang="en-US" altLang="en-US" sz="2300" dirty="0"/>
              <a:t>Use source data in training: When a source tuple is misclassified, reduce the weight of such </a:t>
            </a:r>
            <a:r>
              <a:rPr lang="en-US" altLang="en-US" sz="2300" dirty="0" err="1"/>
              <a:t>tupels</a:t>
            </a:r>
            <a:r>
              <a:rPr lang="en-US" altLang="en-US" sz="2300" dirty="0"/>
              <a:t> so that they will have less effect on the subsequent classifier</a:t>
            </a:r>
          </a:p>
          <a:p>
            <a:pPr>
              <a:spcBef>
                <a:spcPts val="200"/>
              </a:spcBef>
            </a:pPr>
            <a:r>
              <a:rPr lang="en-US" altLang="en-US" sz="2300" dirty="0"/>
              <a:t>Research issues</a:t>
            </a:r>
          </a:p>
          <a:p>
            <a:pPr lvl="1">
              <a:spcBef>
                <a:spcPts val="200"/>
              </a:spcBef>
            </a:pPr>
            <a:r>
              <a:rPr lang="en-US" altLang="en-US" sz="2300" dirty="0"/>
              <a:t>Negative transfer: When it performs worse than no transfer at all</a:t>
            </a:r>
          </a:p>
          <a:p>
            <a:pPr lvl="1">
              <a:spcBef>
                <a:spcPts val="200"/>
              </a:spcBef>
            </a:pPr>
            <a:r>
              <a:rPr lang="en-US" altLang="en-US" sz="2300" dirty="0"/>
              <a:t>Heterogeneous transfer learning: Transfer knowledge from different feature space or multiple source domains</a:t>
            </a:r>
          </a:p>
          <a:p>
            <a:pPr lvl="1">
              <a:spcBef>
                <a:spcPts val="200"/>
              </a:spcBef>
            </a:pPr>
            <a:r>
              <a:rPr lang="en-US" altLang="en-US" sz="2300" dirty="0"/>
              <a:t>Large-scale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49514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153518"/>
            <a:ext cx="10915650" cy="54959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Neural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Other Classification Methods: Genetic Algorithms, Fuzzy Sets and Rough Sets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Additional Topics: Semi-Supervised Methods, Active Learning, etc.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2633546" y="6035447"/>
            <a:ext cx="434249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54902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81000"/>
            <a:ext cx="845820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 smtClean="0"/>
              <a:t>Summary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75" y="1238250"/>
            <a:ext cx="10906125" cy="531495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Effective and advanced classification methods  </a:t>
            </a:r>
          </a:p>
          <a:p>
            <a:pPr lvl="1" eaLnBrk="1" hangingPunct="1"/>
            <a:r>
              <a:rPr lang="en-US" altLang="en-US" sz="2400" dirty="0"/>
              <a:t>Bayesian belief network (probabilistic networks)</a:t>
            </a:r>
          </a:p>
          <a:p>
            <a:pPr lvl="1" eaLnBrk="1" hangingPunct="1"/>
            <a:r>
              <a:rPr lang="en-US" altLang="en-US" sz="2400" dirty="0"/>
              <a:t>Backpropagation (Neural networks)</a:t>
            </a:r>
          </a:p>
          <a:p>
            <a:pPr lvl="1" eaLnBrk="1" hangingPunct="1"/>
            <a:r>
              <a:rPr lang="en-US" altLang="en-US" sz="2400" dirty="0"/>
              <a:t>Support Vector Machine (SVM)</a:t>
            </a:r>
          </a:p>
          <a:p>
            <a:pPr lvl="1" eaLnBrk="1" hangingPunct="1"/>
            <a:r>
              <a:rPr lang="en-US" altLang="en-US" sz="2400" dirty="0"/>
              <a:t>Pattern-based classification</a:t>
            </a:r>
          </a:p>
          <a:p>
            <a:pPr lvl="1" eaLnBrk="1" hangingPunct="1"/>
            <a:r>
              <a:rPr lang="en-US" altLang="en-US" sz="2400" dirty="0"/>
              <a:t>Other classification methods: lazy learners (KNN, case-based reasoning), genetic algorithms, rough set and fuzzy set approaches</a:t>
            </a:r>
          </a:p>
          <a:p>
            <a:pPr eaLnBrk="1" hangingPunct="1"/>
            <a:r>
              <a:rPr lang="en-US" altLang="en-US" sz="2400" dirty="0"/>
              <a:t>Additional Topics on Classification</a:t>
            </a:r>
          </a:p>
          <a:p>
            <a:pPr lvl="1" eaLnBrk="1" hangingPunct="1"/>
            <a:r>
              <a:rPr lang="en-US" altLang="en-US" sz="2400" dirty="0"/>
              <a:t>Multiclass classification</a:t>
            </a:r>
          </a:p>
          <a:p>
            <a:pPr lvl="1" eaLnBrk="1" hangingPunct="1"/>
            <a:r>
              <a:rPr lang="en-US" altLang="en-US" sz="2400" dirty="0"/>
              <a:t>Semi-supervised classification</a:t>
            </a:r>
          </a:p>
          <a:p>
            <a:pPr lvl="1" eaLnBrk="1" hangingPunct="1"/>
            <a:r>
              <a:rPr lang="en-US" altLang="en-US" sz="2400" dirty="0"/>
              <a:t>Active learning</a:t>
            </a:r>
          </a:p>
          <a:p>
            <a:pPr lvl="1" eaLnBrk="1" hangingPunct="1"/>
            <a:r>
              <a:rPr lang="en-US" altLang="en-US" sz="2400" dirty="0"/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26944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1906588" y="381000"/>
            <a:ext cx="8018462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References (1)</a:t>
            </a:r>
            <a:endParaRPr lang="en-US" altLang="en-US" sz="4000"/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748" y="1138136"/>
            <a:ext cx="11102722" cy="5447722"/>
          </a:xfrm>
        </p:spPr>
        <p:txBody>
          <a:bodyPr/>
          <a:lstStyle/>
          <a:p>
            <a:pPr marL="533400" indent="-533400"/>
            <a:r>
              <a:rPr lang="en-US" altLang="en-US" sz="2000" dirty="0"/>
              <a:t>C. M. Bishop,  Neural Networks for Pattern Recognition.  Oxford University Press, 1995</a:t>
            </a:r>
          </a:p>
          <a:p>
            <a:pPr marL="533400" indent="-533400"/>
            <a:r>
              <a:rPr lang="en-US" altLang="en-US" sz="2000" dirty="0"/>
              <a:t>L. </a:t>
            </a:r>
            <a:r>
              <a:rPr lang="en-US" altLang="en-US" sz="2000" dirty="0" err="1"/>
              <a:t>Breiman</a:t>
            </a:r>
            <a:r>
              <a:rPr lang="en-US" altLang="en-US" sz="2000" dirty="0"/>
              <a:t>, J. Friedman, R. </a:t>
            </a:r>
            <a:r>
              <a:rPr lang="en-US" altLang="en-US" sz="2000" dirty="0" err="1"/>
              <a:t>Olshen</a:t>
            </a:r>
            <a:r>
              <a:rPr lang="en-US" altLang="en-US" sz="2000" dirty="0"/>
              <a:t>, and C. Stone. Classification and Regression Trees. Wadsworth International Group, 1984</a:t>
            </a:r>
          </a:p>
          <a:p>
            <a:pPr marL="533400" indent="-533400"/>
            <a:r>
              <a:rPr lang="en-US" altLang="en-US" sz="2000" dirty="0" smtClean="0"/>
              <a:t>C</a:t>
            </a:r>
            <a:r>
              <a:rPr lang="en-US" altLang="en-US" sz="2000" dirty="0"/>
              <a:t>. J. C. Burges. A Tutorial on Support Vector Machines for Pattern Recognition. </a:t>
            </a:r>
            <a:r>
              <a:rPr lang="en-US" altLang="en-US" sz="2000" i="1" dirty="0"/>
              <a:t>Data Mining and Knowledge Discovery</a:t>
            </a:r>
            <a:r>
              <a:rPr lang="en-US" altLang="en-US" sz="2000" dirty="0"/>
              <a:t>, 2(2): 121-168, </a:t>
            </a:r>
            <a:r>
              <a:rPr lang="en-US" altLang="en-US" sz="2000" dirty="0" smtClean="0"/>
              <a:t>1998</a:t>
            </a:r>
          </a:p>
          <a:p>
            <a:pPr marL="533400" indent="-533400"/>
            <a:r>
              <a:rPr lang="en-US" altLang="en-US" sz="2000" dirty="0" smtClean="0"/>
              <a:t>N</a:t>
            </a:r>
            <a:r>
              <a:rPr lang="en-US" altLang="en-US" sz="2000" dirty="0"/>
              <a:t>. </a:t>
            </a:r>
            <a:r>
              <a:rPr lang="en-US" altLang="en-US" sz="2000" dirty="0" err="1"/>
              <a:t>Cristianini</a:t>
            </a:r>
            <a:r>
              <a:rPr lang="en-US" altLang="en-US" sz="2000" dirty="0"/>
              <a:t> and J. </a:t>
            </a:r>
            <a:r>
              <a:rPr lang="en-US" altLang="en-US" sz="2000" dirty="0" err="1"/>
              <a:t>Shawe</a:t>
            </a:r>
            <a:r>
              <a:rPr lang="en-US" altLang="en-US" sz="2000" dirty="0"/>
              <a:t>-Taylor, Introduction to Support Vector Machines and Other Kernel-Based Learning Methods, Cambridge University Press, </a:t>
            </a:r>
            <a:r>
              <a:rPr lang="en-US" altLang="en-US" sz="2000" dirty="0" smtClean="0"/>
              <a:t>2000</a:t>
            </a:r>
          </a:p>
          <a:p>
            <a:pPr marL="533400" indent="-533400"/>
            <a:r>
              <a:rPr lang="en-US" altLang="en-US" sz="2000" dirty="0"/>
              <a:t>H. Yu, J. Yang, and J. Han. Classifying large data sets using SVM with hierarchical clusters. </a:t>
            </a:r>
            <a:r>
              <a:rPr lang="en-US" altLang="en-US" sz="2000" dirty="0" smtClean="0"/>
              <a:t>KDD'03</a:t>
            </a:r>
          </a:p>
          <a:p>
            <a:pPr marL="533400" indent="-533400"/>
            <a:r>
              <a:rPr lang="en-US" altLang="en-US" sz="2000" dirty="0" smtClean="0"/>
              <a:t>A</a:t>
            </a:r>
            <a:r>
              <a:rPr lang="en-US" altLang="en-US" sz="2000" dirty="0"/>
              <a:t>. J. Dobson.  An Introduction to Generalized Linear Models.  Chapman &amp; Hall, </a:t>
            </a:r>
            <a:r>
              <a:rPr lang="en-US" altLang="en-US" sz="2000" dirty="0" smtClean="0"/>
              <a:t>1990</a:t>
            </a:r>
          </a:p>
          <a:p>
            <a:pPr marL="533400" indent="-533400"/>
            <a:r>
              <a:rPr lang="en-US" altLang="en-US" sz="2000" dirty="0" smtClean="0"/>
              <a:t>R</a:t>
            </a:r>
            <a:r>
              <a:rPr lang="en-US" altLang="en-US" sz="2000" dirty="0"/>
              <a:t>. O. </a:t>
            </a:r>
            <a:r>
              <a:rPr lang="en-US" altLang="en-US" sz="2000" dirty="0" err="1"/>
              <a:t>Duda</a:t>
            </a:r>
            <a:r>
              <a:rPr lang="en-US" altLang="en-US" sz="2000" dirty="0"/>
              <a:t>, P. E. Hart, and D. G. Stork. Pattern Classification, 2ed. John Wiley, </a:t>
            </a:r>
            <a:r>
              <a:rPr lang="en-US" altLang="en-US" sz="2000" dirty="0" smtClean="0"/>
              <a:t>2001</a:t>
            </a:r>
          </a:p>
          <a:p>
            <a:pPr marL="533400" indent="-533400"/>
            <a:r>
              <a:rPr lang="en-US" altLang="en-US" sz="2000" dirty="0" smtClean="0"/>
              <a:t>T</a:t>
            </a:r>
            <a:r>
              <a:rPr lang="en-US" altLang="en-US" sz="2000" dirty="0"/>
              <a:t>. Hastie, R. </a:t>
            </a:r>
            <a:r>
              <a:rPr lang="en-US" altLang="en-US" sz="2000" dirty="0" err="1"/>
              <a:t>Tibshirani</a:t>
            </a:r>
            <a:r>
              <a:rPr lang="en-US" altLang="en-US" sz="2000" dirty="0"/>
              <a:t>, and J. Friedman. The Elements of Statistical Learning: Data Mining, Inference,  and Prediction. Springer-</a:t>
            </a:r>
            <a:r>
              <a:rPr lang="en-US" altLang="en-US" sz="2000" dirty="0" err="1"/>
              <a:t>Verlag</a:t>
            </a:r>
            <a:r>
              <a:rPr lang="en-US" altLang="en-US" sz="2000" dirty="0"/>
              <a:t>, </a:t>
            </a:r>
            <a:r>
              <a:rPr lang="en-US" altLang="en-US" sz="2000" dirty="0" smtClean="0"/>
              <a:t>2001</a:t>
            </a:r>
          </a:p>
          <a:p>
            <a:pPr marL="533400" indent="-533400"/>
            <a:r>
              <a:rPr lang="en-US" altLang="en-US" sz="2000" dirty="0" smtClean="0"/>
              <a:t>S</a:t>
            </a:r>
            <a:r>
              <a:rPr lang="en-US" altLang="en-US" sz="2000" dirty="0"/>
              <a:t>. </a:t>
            </a:r>
            <a:r>
              <a:rPr lang="en-US" altLang="en-US" sz="2000" dirty="0" err="1"/>
              <a:t>Haykin</a:t>
            </a:r>
            <a:r>
              <a:rPr lang="en-US" altLang="en-US" sz="2000" dirty="0"/>
              <a:t>, Neural Networks and Learning Machines, Prentice Hall, </a:t>
            </a:r>
            <a:r>
              <a:rPr lang="en-US" altLang="en-US" sz="2000" dirty="0" smtClean="0"/>
              <a:t>2008</a:t>
            </a:r>
          </a:p>
          <a:p>
            <a:pPr marL="533400" indent="-533400"/>
            <a:r>
              <a:rPr lang="en-US" altLang="en-US" sz="2000" dirty="0" smtClean="0"/>
              <a:t>D</a:t>
            </a:r>
            <a:r>
              <a:rPr lang="en-US" altLang="en-US" sz="2000" dirty="0"/>
              <a:t>. Heckerman, D. Geiger, and D. M. </a:t>
            </a:r>
            <a:r>
              <a:rPr lang="en-US" altLang="en-US" sz="2000" dirty="0" err="1"/>
              <a:t>Chickering</a:t>
            </a:r>
            <a:r>
              <a:rPr lang="en-US" altLang="en-US" sz="2000" dirty="0"/>
              <a:t>. Learning Bayesian networks: The combination of knowledge and statistical data. Machine Learning, </a:t>
            </a:r>
            <a:r>
              <a:rPr lang="en-US" altLang="en-US" sz="2000" dirty="0" smtClean="0"/>
              <a:t>1995</a:t>
            </a:r>
            <a:endParaRPr lang="en-US" altLang="en-US" sz="2000" dirty="0" smtClean="0"/>
          </a:p>
          <a:p>
            <a:pPr marL="533400" indent="-533400">
              <a:spcAft>
                <a:spcPts val="600"/>
              </a:spcAft>
            </a:pP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5096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>
          <a:xfrm>
            <a:off x="-228600" y="219075"/>
            <a:ext cx="12630150" cy="676275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References (2): Rule and Pattern-Based Classification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182" y="1128409"/>
            <a:ext cx="11180618" cy="5643866"/>
          </a:xfrm>
        </p:spPr>
        <p:txBody>
          <a:bodyPr/>
          <a:lstStyle/>
          <a:p>
            <a:pPr>
              <a:spcBef>
                <a:spcPts val="400"/>
              </a:spcBef>
              <a:buSzPct val="80000"/>
            </a:pPr>
            <a:r>
              <a:rPr lang="en-US" altLang="zh-CN" sz="1800" dirty="0" smtClean="0">
                <a:ea typeface="SimSun" pitchFamily="2" charset="-122"/>
              </a:rPr>
              <a:t>H. Cheng, X. Yan, J. Han &amp; C.-W. Hsu, Discriminative Frequent Pattern Analysis for Effective Classification, ICDE'07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 smtClean="0">
                <a:ea typeface="SimSun" pitchFamily="2" charset="-122"/>
              </a:rPr>
              <a:t>H. Cheng, X. Yan, J. Han &amp; P. S. Yu, Direct Discriminative Pattern Mining for Effective Classification, ICDE’08</a:t>
            </a:r>
          </a:p>
          <a:p>
            <a:pPr>
              <a:spcBef>
                <a:spcPts val="400"/>
              </a:spcBef>
            </a:pPr>
            <a:r>
              <a:rPr lang="en-US" altLang="en-US" sz="1800" dirty="0"/>
              <a:t>W. Cohen.  Fast effective rule induction. </a:t>
            </a:r>
            <a:r>
              <a:rPr lang="en-US" altLang="en-US" sz="1800" dirty="0" smtClean="0"/>
              <a:t>ICML'95</a:t>
            </a:r>
            <a:endParaRPr lang="en-US" altLang="en-US" sz="1800" dirty="0" smtClean="0">
              <a:ea typeface="PMingLiU" pitchFamily="18" charset="-120"/>
            </a:endParaRP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 smtClean="0">
                <a:ea typeface="SimSun" pitchFamily="2" charset="-122"/>
              </a:rPr>
              <a:t>G. Cong, K. Tan, A. Tung &amp; X. Xu. Mining Top-k Covering Rule Groups for Gene Expression Data, SIGMOD’05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 smtClean="0">
                <a:ea typeface="SimSun" pitchFamily="2" charset="-122"/>
              </a:rPr>
              <a:t>M. Deshpande, M. </a:t>
            </a:r>
            <a:r>
              <a:rPr lang="en-US" altLang="zh-CN" sz="1800" dirty="0" err="1" smtClean="0">
                <a:ea typeface="SimSun" pitchFamily="2" charset="-122"/>
              </a:rPr>
              <a:t>Kuramochi</a:t>
            </a:r>
            <a:r>
              <a:rPr lang="en-US" altLang="zh-CN" sz="1800" dirty="0" smtClean="0">
                <a:ea typeface="SimSun" pitchFamily="2" charset="-122"/>
              </a:rPr>
              <a:t>, N. Wale &amp; G. </a:t>
            </a:r>
            <a:r>
              <a:rPr lang="en-US" altLang="zh-CN" sz="1800" dirty="0" err="1" smtClean="0">
                <a:ea typeface="SimSun" pitchFamily="2" charset="-122"/>
              </a:rPr>
              <a:t>Karypis</a:t>
            </a:r>
            <a:r>
              <a:rPr lang="en-US" altLang="zh-CN" sz="1800" dirty="0" smtClean="0">
                <a:ea typeface="SimSun" pitchFamily="2" charset="-122"/>
              </a:rPr>
              <a:t>. Frequent Substructure-based Approaches for Classifying Chemical Compounds, TKDE’05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 smtClean="0">
                <a:ea typeface="SimSun" pitchFamily="2" charset="-122"/>
              </a:rPr>
              <a:t>G. Dong &amp; J. Li. Efficient Mining of Emerging Patterns: Discovering Trends and Differences, KDD’99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 smtClean="0">
                <a:ea typeface="SimSun" pitchFamily="2" charset="-122"/>
              </a:rPr>
              <a:t>W. Fan, K. Zhang, H. Cheng, J. Gao, X. Yan, J. Han, P. S. Yu &amp; O. </a:t>
            </a:r>
            <a:r>
              <a:rPr lang="en-US" altLang="zh-CN" sz="1800" dirty="0" err="1" smtClean="0">
                <a:ea typeface="SimSun" pitchFamily="2" charset="-122"/>
              </a:rPr>
              <a:t>Verscheure</a:t>
            </a:r>
            <a:r>
              <a:rPr lang="en-US" altLang="zh-CN" sz="1800" dirty="0" smtClean="0">
                <a:ea typeface="SimSun" pitchFamily="2" charset="-122"/>
              </a:rPr>
              <a:t>. Direct Mining of Discriminative and Essential Graphical and </a:t>
            </a:r>
            <a:r>
              <a:rPr lang="en-US" altLang="zh-CN" sz="1800" dirty="0" err="1" smtClean="0">
                <a:ea typeface="SimSun" pitchFamily="2" charset="-122"/>
              </a:rPr>
              <a:t>Itemset</a:t>
            </a:r>
            <a:r>
              <a:rPr lang="en-US" altLang="zh-CN" sz="1800" dirty="0" smtClean="0">
                <a:ea typeface="SimSun" pitchFamily="2" charset="-122"/>
              </a:rPr>
              <a:t> Features via Model-based Search Tree, KDD’08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en-US" sz="1800" dirty="0" smtClean="0">
                <a:ea typeface="PMingLiU" pitchFamily="18" charset="-120"/>
              </a:rPr>
              <a:t>W. Li, J. Han </a:t>
            </a:r>
            <a:r>
              <a:rPr lang="en-US" altLang="zh-CN" sz="1800" dirty="0" smtClean="0">
                <a:ea typeface="SimSun" pitchFamily="2" charset="-122"/>
              </a:rPr>
              <a:t>&amp;</a:t>
            </a:r>
            <a:r>
              <a:rPr lang="en-US" altLang="en-US" sz="1800" dirty="0" smtClean="0">
                <a:ea typeface="PMingLiU" pitchFamily="18" charset="-120"/>
              </a:rPr>
              <a:t> J. Pei. CMAR: Accurate and Efficient Classification based on Multiple Class-association Rules, ICDM’01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en-US" sz="1800" dirty="0" smtClean="0">
                <a:ea typeface="PMingLiU" pitchFamily="18" charset="-120"/>
              </a:rPr>
              <a:t>B. Liu, W. Hsu</a:t>
            </a:r>
            <a:r>
              <a:rPr lang="en-US" altLang="zh-CN" sz="1800" dirty="0" smtClean="0">
                <a:ea typeface="SimSun" pitchFamily="2" charset="-122"/>
              </a:rPr>
              <a:t> &amp; </a:t>
            </a:r>
            <a:r>
              <a:rPr lang="en-US" altLang="en-US" sz="1800" dirty="0" smtClean="0">
                <a:ea typeface="PMingLiU" pitchFamily="18" charset="-120"/>
              </a:rPr>
              <a:t>Y. Ma. Integrating Classification and Association Rule Mining, KDD’98</a:t>
            </a:r>
          </a:p>
          <a:p>
            <a:pPr>
              <a:spcBef>
                <a:spcPts val="400"/>
              </a:spcBef>
            </a:pPr>
            <a:r>
              <a:rPr lang="en-US" altLang="en-US" sz="1800" dirty="0"/>
              <a:t>J. R. Quinlan and R. M. Cameron-Jones. FOIL: A midterm report. </a:t>
            </a:r>
            <a:r>
              <a:rPr lang="en-US" altLang="en-US" sz="1800" dirty="0" smtClean="0"/>
              <a:t>ECML’93</a:t>
            </a:r>
            <a:endParaRPr lang="en-US" altLang="en-US" sz="1800" dirty="0" smtClean="0">
              <a:ea typeface="PMingLiU" pitchFamily="18" charset="-120"/>
            </a:endParaRPr>
          </a:p>
          <a:p>
            <a:pPr>
              <a:spcBef>
                <a:spcPts val="400"/>
              </a:spcBef>
            </a:pPr>
            <a:r>
              <a:rPr lang="en-US" sz="1800" dirty="0" err="1"/>
              <a:t>Jingbo</a:t>
            </a:r>
            <a:r>
              <a:rPr lang="en-US" sz="1800" dirty="0"/>
              <a:t> Shang, </a:t>
            </a:r>
            <a:r>
              <a:rPr lang="en-US" sz="1800" dirty="0" err="1"/>
              <a:t>Wenzhu</a:t>
            </a:r>
            <a:r>
              <a:rPr lang="en-US" sz="1800" dirty="0"/>
              <a:t> Tong, Jian Peng, and Jiawei Han, "</a:t>
            </a:r>
            <a:r>
              <a:rPr lang="en-US" sz="1800" dirty="0" err="1">
                <a:hlinkClick r:id="rId2"/>
              </a:rPr>
              <a:t>DPClass</a:t>
            </a:r>
            <a:r>
              <a:rPr lang="en-US" sz="1800" dirty="0">
                <a:hlinkClick r:id="rId2"/>
              </a:rPr>
              <a:t>: An Effective but Concise Discriminative Patterns-Based Classification Framework</a:t>
            </a:r>
            <a:r>
              <a:rPr lang="en-US" sz="1800" dirty="0"/>
              <a:t>", </a:t>
            </a:r>
            <a:r>
              <a:rPr lang="en-US" sz="1800" dirty="0" smtClean="0"/>
              <a:t>SDM’16</a:t>
            </a:r>
            <a:endParaRPr lang="en-US" altLang="en-US" sz="1800" dirty="0" smtClean="0">
              <a:ea typeface="PMingLiU" pitchFamily="18" charset="-120"/>
            </a:endParaRPr>
          </a:p>
          <a:p>
            <a:pPr>
              <a:spcBef>
                <a:spcPts val="400"/>
              </a:spcBef>
              <a:buSzPct val="80000"/>
            </a:pPr>
            <a:r>
              <a:rPr lang="en-US" altLang="en-US" sz="1800" dirty="0" smtClean="0">
                <a:ea typeface="PMingLiU" pitchFamily="18" charset="-120"/>
              </a:rPr>
              <a:t>J. Wang and G. </a:t>
            </a:r>
            <a:r>
              <a:rPr lang="en-US" altLang="en-US" sz="1800" dirty="0" err="1" smtClean="0">
                <a:ea typeface="PMingLiU" pitchFamily="18" charset="-120"/>
              </a:rPr>
              <a:t>Karypis</a:t>
            </a:r>
            <a:r>
              <a:rPr lang="en-US" altLang="en-US" sz="1800" dirty="0" smtClean="0">
                <a:ea typeface="PMingLiU" pitchFamily="18" charset="-120"/>
              </a:rPr>
              <a:t>. HARMONY: Efficiently Mining the Best Rules for Classification, SDM’05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 smtClean="0">
                <a:ea typeface="SimSun" pitchFamily="2" charset="-122"/>
              </a:rPr>
              <a:t>X. Yin &amp; J. Han. CPAR: Classi</a:t>
            </a:r>
            <a:r>
              <a:rPr lang="en-US" altLang="en-US" sz="1800" dirty="0" smtClean="0">
                <a:ea typeface="PMingLiU" pitchFamily="18" charset="-120"/>
              </a:rPr>
              <a:t>fi</a:t>
            </a:r>
            <a:r>
              <a:rPr lang="en-US" altLang="zh-CN" sz="1800" dirty="0" smtClean="0">
                <a:ea typeface="SimSun" pitchFamily="2" charset="-122"/>
              </a:rPr>
              <a:t>cation Based on Predictive Association Rules</a:t>
            </a:r>
            <a:r>
              <a:rPr lang="en-US" altLang="en-US" sz="1800" dirty="0" smtClean="0">
                <a:ea typeface="PMingLiU" pitchFamily="18" charset="-120"/>
              </a:rPr>
              <a:t>, SDM’</a:t>
            </a:r>
            <a:r>
              <a:rPr lang="en-US" altLang="zh-CN" sz="1800" dirty="0" smtClean="0">
                <a:ea typeface="SimSun" pitchFamily="2" charset="-122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27061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4" descr="IMG_60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46306"/>
            <a:ext cx="12192000" cy="81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814938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0075" y="1295400"/>
            <a:ext cx="10706100" cy="51816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000" u="sng" dirty="0"/>
              <a:t>Generalized linear model</a:t>
            </a:r>
            <a:r>
              <a:rPr lang="en-US" altLang="en-US" sz="2000" dirty="0"/>
              <a:t>: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Foundation on which linear regression can be applied to modeling categorical response variables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Variance of y is a function of the mean value of y, not a constant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u="sng" dirty="0"/>
              <a:t>Logistic regression</a:t>
            </a:r>
            <a:r>
              <a:rPr lang="en-US" altLang="en-US" sz="2000" dirty="0"/>
              <a:t>: models the prob. of some event occurring as a linear function of a set of predictor variables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u="sng" dirty="0"/>
              <a:t>Poisson regression</a:t>
            </a:r>
            <a:r>
              <a:rPr lang="en-US" altLang="en-US" sz="2000" dirty="0"/>
              <a:t>: models the data that exhibit a Poisson distribution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u="sng" dirty="0"/>
              <a:t>Log-linear models</a:t>
            </a:r>
            <a:r>
              <a:rPr lang="en-US" altLang="en-US" sz="2000" dirty="0"/>
              <a:t>: (for categorical data)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Approximate discrete multidimensional prob. distributions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Also useful for data compression and smoothing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u="sng" dirty="0"/>
              <a:t>Regression trees and model trees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Trees to predict continuous values rather than class labels</a:t>
            </a:r>
          </a:p>
        </p:txBody>
      </p:sp>
      <p:sp>
        <p:nvSpPr>
          <p:cNvPr id="7885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8686800" cy="8382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mtClean="0"/>
              <a:t>Other Regression-Based Models</a:t>
            </a: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51785655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93900" y="381001"/>
            <a:ext cx="8172450" cy="487363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/>
            <a:r>
              <a:rPr lang="en-US" altLang="en-US" smtClean="0"/>
              <a:t>Regression Trees and Model Trees</a:t>
            </a:r>
          </a:p>
        </p:txBody>
      </p:sp>
      <p:sp>
        <p:nvSpPr>
          <p:cNvPr id="7987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47700" y="1295400"/>
            <a:ext cx="10744200" cy="52578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sz="2000" dirty="0"/>
              <a:t>Regression tree: proposed in CART system (</a:t>
            </a:r>
            <a:r>
              <a:rPr lang="en-US" altLang="en-US" sz="2000" dirty="0" err="1"/>
              <a:t>Breiman</a:t>
            </a:r>
            <a:r>
              <a:rPr lang="en-US" altLang="en-US" sz="2000" dirty="0"/>
              <a:t> et al. 1984)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CART: Classification And Regression Trees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Each leaf stores a </a:t>
            </a:r>
            <a:r>
              <a:rPr lang="en-US" altLang="en-US" sz="2000" i="1" dirty="0"/>
              <a:t>continuous-valued prediction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It is the </a:t>
            </a:r>
            <a:r>
              <a:rPr lang="en-US" altLang="en-US" sz="2000" i="1" dirty="0"/>
              <a:t>average value of the predicted attribute</a:t>
            </a:r>
            <a:r>
              <a:rPr lang="en-US" altLang="en-US" sz="2000" dirty="0"/>
              <a:t> for the training tuples that reach the leaf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000" dirty="0"/>
              <a:t>Model tree: proposed by Quinlan (1992)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Each leaf holds a regression model—a multivariate linear equation for the predicted attribute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A more general case than regression tree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000" dirty="0"/>
              <a:t>Regression and model trees tend to be more accurate than linear regression when the data are not represented well by a simple linear model</a:t>
            </a:r>
          </a:p>
        </p:txBody>
      </p:sp>
    </p:spTree>
    <p:extLst>
      <p:ext uri="{BB962C8B-B14F-4D97-AF65-F5344CB8AC3E}">
        <p14:creationId xmlns:p14="http://schemas.microsoft.com/office/powerpoint/2010/main" val="273706094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153518"/>
            <a:ext cx="10915650" cy="54959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Neural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Other Classification Methods: Genetic Algorithms, Fuzzy Sets and Rough Sets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Additional Topics: Semi-Supervised Methods, Active Learning, etc.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3551422" y="1896835"/>
            <a:ext cx="434249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05638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Neural Network for Classification</a:t>
            </a:r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19125" y="1447800"/>
            <a:ext cx="10820400" cy="48768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 smtClean="0"/>
              <a:t>Started </a:t>
            </a:r>
            <a:r>
              <a:rPr lang="en-US" altLang="en-US" sz="2400" dirty="0"/>
              <a:t>by psychologists and neurobiologists to develop and test computational analogues of neurons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A neural network: A set of connected input/output units where each connection has a </a:t>
            </a:r>
            <a:r>
              <a:rPr lang="en-US" altLang="en-US" sz="2400" b="1" dirty="0"/>
              <a:t>weight</a:t>
            </a:r>
            <a:r>
              <a:rPr lang="en-US" altLang="en-US" sz="2400" dirty="0"/>
              <a:t> associated with it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During the learning phase, the </a:t>
            </a:r>
            <a:r>
              <a:rPr lang="en-US" altLang="en-US" sz="2400" b="1" dirty="0"/>
              <a:t>network learns by adjusting the weights</a:t>
            </a:r>
            <a:r>
              <a:rPr lang="en-US" altLang="en-US" sz="2400" dirty="0"/>
              <a:t> so as to be able to predict the correct class label of the input tuples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Also referred to as </a:t>
            </a:r>
            <a:r>
              <a:rPr lang="en-US" altLang="en-US" sz="2400" b="1" dirty="0"/>
              <a:t>connectionist learning</a:t>
            </a:r>
            <a:r>
              <a:rPr lang="en-US" altLang="en-US" sz="2400" dirty="0"/>
              <a:t> due to the connections between </a:t>
            </a:r>
            <a:r>
              <a:rPr lang="en-US" altLang="en-US" sz="2400" dirty="0" smtClean="0"/>
              <a:t>units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Backpropagation: A </a:t>
            </a:r>
            <a:r>
              <a:rPr lang="en-US" altLang="en-US" sz="2400" b="1" dirty="0"/>
              <a:t>neural network </a:t>
            </a:r>
            <a:r>
              <a:rPr lang="en-US" altLang="en-US" sz="2400" dirty="0"/>
              <a:t>learning algorithm </a:t>
            </a:r>
          </a:p>
        </p:txBody>
      </p:sp>
    </p:spTree>
    <p:extLst>
      <p:ext uri="{BB962C8B-B14F-4D97-AF65-F5344CB8AC3E}">
        <p14:creationId xmlns:p14="http://schemas.microsoft.com/office/powerpoint/2010/main" val="134766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22911</TotalTime>
  <Words>7375</Words>
  <Application>Microsoft Office PowerPoint</Application>
  <PresentationFormat>Custom</PresentationFormat>
  <Paragraphs>996</Paragraphs>
  <Slides>77</Slides>
  <Notes>72</Notes>
  <HiddenSlides>2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Retrospect</vt:lpstr>
      <vt:lpstr>1_Retrospect</vt:lpstr>
      <vt:lpstr>Equation</vt:lpstr>
      <vt:lpstr>SmartDraw</vt:lpstr>
      <vt:lpstr>Bitmap Image</vt:lpstr>
      <vt:lpstr>Visio</vt:lpstr>
      <vt:lpstr>Microsoft Equation 3.0</vt:lpstr>
      <vt:lpstr>CS 412 Intro. to Data Mining</vt:lpstr>
      <vt:lpstr>PowerPoint Presentation</vt:lpstr>
      <vt:lpstr>Chapter 9. Classification: Advanced Methods</vt:lpstr>
      <vt:lpstr>Bayesian Belief Networks</vt:lpstr>
      <vt:lpstr>A Bayesian Network and Some of Its CPTs</vt:lpstr>
      <vt:lpstr>How Are Bayesian Networks Constructed?</vt:lpstr>
      <vt:lpstr>Training Bayesian Networks: Several Scenarios</vt:lpstr>
      <vt:lpstr>Chapter 9. Classification: Advanced Methods</vt:lpstr>
      <vt:lpstr>Neural Network for Classification</vt:lpstr>
      <vt:lpstr>Neuron: A Hidden/Output Layer Unit </vt:lpstr>
      <vt:lpstr>A Multi-Layer Feed-Forward Neural Network </vt:lpstr>
      <vt:lpstr>How a Multi-Layer Neural Network Works</vt:lpstr>
      <vt:lpstr>Defining a Network Topology</vt:lpstr>
      <vt:lpstr>Back Propagation</vt:lpstr>
      <vt:lpstr>From Neural Networks to Deep Learning</vt:lpstr>
      <vt:lpstr>Chapter 9. Classification: Advanced Methods</vt:lpstr>
      <vt:lpstr>Classification: A Mathematical Mapping</vt:lpstr>
      <vt:lpstr>Discriminative Classifiers</vt:lpstr>
      <vt:lpstr>SVM—Support Vector Machines</vt:lpstr>
      <vt:lpstr>SVM—History and Applications</vt:lpstr>
      <vt:lpstr>SVM—General Philosophy</vt:lpstr>
      <vt:lpstr>SVM—Margins and Support Vectors</vt:lpstr>
      <vt:lpstr>SVM—When Data Is Linearly Separable</vt:lpstr>
      <vt:lpstr>SVM—Linearly Separable</vt:lpstr>
      <vt:lpstr>SVM—Linearly Inseparable</vt:lpstr>
      <vt:lpstr>Why Is SVM Effective on High Dimensional Data?</vt:lpstr>
      <vt:lpstr>Kernel Functions for Nonlinear Classification</vt:lpstr>
      <vt:lpstr>Scaling SVM by Hierarchical Micro-Clustering</vt:lpstr>
      <vt:lpstr>CF-Tree: Hierarchical Micro-cluster</vt:lpstr>
      <vt:lpstr>Selective Declustering: Ensure High Accuracy</vt:lpstr>
      <vt:lpstr>Accuracy and Scalability on Synthetic Dataset</vt:lpstr>
      <vt:lpstr>SVM Related Links</vt:lpstr>
      <vt:lpstr>Chapter 9. Classification: Advanced Methods</vt:lpstr>
      <vt:lpstr>Using IF-THEN Rules for Classification</vt:lpstr>
      <vt:lpstr>Rule Extraction from a Decision Tree</vt:lpstr>
      <vt:lpstr>Rule Induction: Sequential Covering Method </vt:lpstr>
      <vt:lpstr>Sequential Covering Algorithm </vt:lpstr>
      <vt:lpstr>How to Learn-One-Rule?</vt:lpstr>
      <vt:lpstr>Pattern-Based Classification, Why?</vt:lpstr>
      <vt:lpstr>Pattern-Based Classification on Graphs</vt:lpstr>
      <vt:lpstr>Associative or Pattern-Based Classification</vt:lpstr>
      <vt:lpstr>CBA: Classification Based on Associations</vt:lpstr>
      <vt:lpstr>CMAR: Classification Based on Multiple Association Rules</vt:lpstr>
      <vt:lpstr>Discriminative Pattern-Based Classification</vt:lpstr>
      <vt:lpstr>On the Power of Discriminative Patterns</vt:lpstr>
      <vt:lpstr>Information Gain vs. Pattern Frequency</vt:lpstr>
      <vt:lpstr>Discriminative Pattern-Based Classification: Experimental Results</vt:lpstr>
      <vt:lpstr>Discriminative Pattern-Based Classification: Scalability Tests</vt:lpstr>
      <vt:lpstr> Mining Concise Set of Discriminative Patterns</vt:lpstr>
      <vt:lpstr>DPClass: Discriminative Pattern-based Classification</vt:lpstr>
      <vt:lpstr>Explanatory Discriminative Patterns: Generation</vt:lpstr>
      <vt:lpstr>Explanatory Discriminative Patterns: Evaluation</vt:lpstr>
      <vt:lpstr>A Comparison on Classification Accuracy</vt:lpstr>
      <vt:lpstr>Chapter 9. Classification: Advanced Methods</vt:lpstr>
      <vt:lpstr>Lazy vs. Eager Learning</vt:lpstr>
      <vt:lpstr>Lazy Learner: Instance-Based Methods</vt:lpstr>
      <vt:lpstr>The k-Nearest Neighbor Algorithm</vt:lpstr>
      <vt:lpstr>Discussion on the k-NN Algorithm</vt:lpstr>
      <vt:lpstr>Case-Based Reasoning (CBR)</vt:lpstr>
      <vt:lpstr>Chapter 9. Classification: Advanced Methods</vt:lpstr>
      <vt:lpstr>Genetic Algorithms (GA)</vt:lpstr>
      <vt:lpstr>Rough Set Approach</vt:lpstr>
      <vt:lpstr>Fuzzy Set Approaches</vt:lpstr>
      <vt:lpstr>Chapter 9. Classification: Advanced Methods</vt:lpstr>
      <vt:lpstr>Multiclass Classification</vt:lpstr>
      <vt:lpstr>Error-Correcting Codes for Multiclass Classification</vt:lpstr>
      <vt:lpstr>Semi-Supervised Classification</vt:lpstr>
      <vt:lpstr>Active Learning</vt:lpstr>
      <vt:lpstr>Transfer Learning: Conceptual Framework</vt:lpstr>
      <vt:lpstr>Transfer Learning: Methods and Applications</vt:lpstr>
      <vt:lpstr>Chapter 9. Classification: Advanced Methods</vt:lpstr>
      <vt:lpstr>Summary</vt:lpstr>
      <vt:lpstr>References (1)</vt:lpstr>
      <vt:lpstr>References (2): Rule and Pattern-Based Classification</vt:lpstr>
      <vt:lpstr>PowerPoint Presentation</vt:lpstr>
      <vt:lpstr>Other Regression-Based Models</vt:lpstr>
      <vt:lpstr>Regression Trees and Model Trees</vt:lpstr>
    </vt:vector>
  </TitlesOfParts>
  <Company>UIUC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Han, Jiawei</cp:lastModifiedBy>
  <cp:revision>1017</cp:revision>
  <cp:lastPrinted>2016-11-03T00:53:29Z</cp:lastPrinted>
  <dcterms:created xsi:type="dcterms:W3CDTF">2014-06-02T15:06:14Z</dcterms:created>
  <dcterms:modified xsi:type="dcterms:W3CDTF">2016-11-15T16:11:48Z</dcterms:modified>
</cp:coreProperties>
</file>